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79" r:id="rId4"/>
    <p:sldId id="280" r:id="rId5"/>
    <p:sldId id="272" r:id="rId6"/>
    <p:sldId id="281" r:id="rId7"/>
    <p:sldId id="282" r:id="rId8"/>
    <p:sldId id="277" r:id="rId9"/>
    <p:sldId id="284" r:id="rId10"/>
    <p:sldId id="273" r:id="rId11"/>
    <p:sldId id="286" r:id="rId12"/>
    <p:sldId id="287" r:id="rId13"/>
    <p:sldId id="288" r:id="rId14"/>
    <p:sldId id="289" r:id="rId15"/>
    <p:sldId id="290" r:id="rId16"/>
    <p:sldId id="291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8BD2-268C-4789-B194-D91F0B3AD9F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12B93-44B2-41AB-923E-D092EC848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F094-0A9B-464E-808D-8893BEA9E832}" type="datetime1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25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2E01-D739-4CED-B21D-AA4306F49F1D}" type="datetime1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8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3328-1202-4C57-BD9F-84A8223B2D3C}" type="datetime1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6382-24CF-4455-8725-6BFF2C25BEF3}" type="datetime1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F357-5469-4886-9361-E9A3E1A000B0}" type="datetime1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6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287B-BA76-4829-B26B-C777317203FA}" type="datetime1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D4C4-2205-419D-906C-A8D2F6E54ECE}" type="datetime1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0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45FE-B079-4EED-A553-088BDFDBEC43}" type="datetime1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346-F560-49E9-B1C8-2C79AAA55D5A}" type="datetime1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3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18C8-CA93-4E5B-A0CD-F04128294F76}" type="datetime1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3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3492-C0D2-4C7C-95FB-107782942410}" type="datetime1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1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9506-82B6-4A84-9F2D-1FFBE297BD86}" type="datetime1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SEND Overview - Oct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DB0E0-484E-4185-B759-3AD145CC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3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Regulation – November  2019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34" y="2844799"/>
            <a:ext cx="3943865" cy="3648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57" y="1234621"/>
            <a:ext cx="4505177" cy="5146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311291"/>
            <a:ext cx="76962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Z</a:t>
            </a:r>
            <a:r>
              <a:rPr lang="en-US" sz="5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O</a:t>
            </a:r>
            <a:r>
              <a:rPr lang="en-US" sz="5400" b="1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N</a:t>
            </a:r>
            <a:r>
              <a:rPr lang="en-US" sz="5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 of Regulation</a:t>
            </a:r>
            <a:r>
              <a:rPr lang="en-US" sz="4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®</a:t>
            </a:r>
            <a:endParaRPr lang="en-GB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3128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Regulation - November 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8650" y="1421314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11111"/>
                </a:solidFill>
              </a:rPr>
              <a:t>Pupils gain </a:t>
            </a:r>
            <a:r>
              <a:rPr lang="en-US" sz="2000" dirty="0">
                <a:solidFill>
                  <a:srgbClr val="111111"/>
                </a:solidFill>
              </a:rPr>
              <a:t>skills in consciously regulating their </a:t>
            </a:r>
            <a:r>
              <a:rPr lang="en-US" sz="2000" dirty="0" smtClean="0">
                <a:solidFill>
                  <a:srgbClr val="111111"/>
                </a:solidFill>
              </a:rPr>
              <a:t>actions / behaviour.</a:t>
            </a:r>
          </a:p>
          <a:p>
            <a:endParaRPr lang="en-US" sz="2000" dirty="0">
              <a:solidFill>
                <a:srgbClr val="11111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11111"/>
                </a:solidFill>
              </a:rPr>
              <a:t>It is a learnt behaviour taught explicitly and reinforced through shared language and common goals.</a:t>
            </a:r>
          </a:p>
          <a:p>
            <a:endParaRPr lang="en-US" sz="2000" dirty="0">
              <a:solidFill>
                <a:srgbClr val="11111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11111"/>
                </a:solidFill>
              </a:rPr>
              <a:t>It leads </a:t>
            </a:r>
            <a:r>
              <a:rPr lang="en-US" sz="2000" dirty="0">
                <a:solidFill>
                  <a:srgbClr val="111111"/>
                </a:solidFill>
              </a:rPr>
              <a:t>to </a:t>
            </a:r>
            <a:r>
              <a:rPr lang="en-US" sz="2000" dirty="0" smtClean="0">
                <a:solidFill>
                  <a:srgbClr val="111111"/>
                </a:solidFill>
              </a:rPr>
              <a:t>independent increased </a:t>
            </a:r>
            <a:r>
              <a:rPr lang="en-US" sz="2000" dirty="0">
                <a:solidFill>
                  <a:srgbClr val="111111"/>
                </a:solidFill>
              </a:rPr>
              <a:t>control and problem solving abilities. 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1242906" y="3570350"/>
            <a:ext cx="96155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solidFill>
                  <a:srgbClr val="111111"/>
                </a:solidFill>
              </a:rPr>
              <a:t>Key aspects of teaching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11111"/>
                </a:solidFill>
              </a:rPr>
              <a:t>to </a:t>
            </a:r>
            <a:r>
              <a:rPr lang="en-US" sz="2000" dirty="0">
                <a:solidFill>
                  <a:srgbClr val="111111"/>
                </a:solidFill>
              </a:rPr>
              <a:t>help </a:t>
            </a:r>
            <a:r>
              <a:rPr lang="en-US" sz="2000" dirty="0" smtClean="0">
                <a:solidFill>
                  <a:srgbClr val="111111"/>
                </a:solidFill>
              </a:rPr>
              <a:t>children recognise </a:t>
            </a:r>
            <a:r>
              <a:rPr lang="en-US" sz="2000" dirty="0">
                <a:solidFill>
                  <a:srgbClr val="111111"/>
                </a:solidFill>
              </a:rPr>
              <a:t>when they are in different </a:t>
            </a:r>
            <a:r>
              <a:rPr lang="en-US" sz="2000" dirty="0" smtClean="0">
                <a:solidFill>
                  <a:srgbClr val="111111"/>
                </a:solidFill>
              </a:rPr>
              <a:t>zones – what does that look like?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11111"/>
                </a:solidFill>
              </a:rPr>
              <a:t>Teach children strategies </a:t>
            </a:r>
            <a:r>
              <a:rPr lang="en-US" sz="2000" dirty="0">
                <a:solidFill>
                  <a:srgbClr val="111111"/>
                </a:solidFill>
              </a:rPr>
              <a:t>or tools to stay in a zone or move from one to another</a:t>
            </a:r>
            <a:r>
              <a:rPr lang="en-US" sz="2000" dirty="0" smtClean="0">
                <a:solidFill>
                  <a:srgbClr val="11111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111111"/>
                </a:solidFill>
              </a:rPr>
              <a:t> </a:t>
            </a:r>
            <a:r>
              <a:rPr lang="en-US" sz="2000" dirty="0" smtClean="0">
                <a:solidFill>
                  <a:srgbClr val="111111"/>
                </a:solidFill>
              </a:rPr>
              <a:t>          These </a:t>
            </a:r>
            <a:r>
              <a:rPr lang="en-US" sz="2000" dirty="0">
                <a:solidFill>
                  <a:srgbClr val="111111"/>
                </a:solidFill>
              </a:rPr>
              <a:t>could be calming techniques, cognitive strategies, and sensory supports.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11111"/>
                </a:solidFill>
              </a:rPr>
              <a:t>These strategies or tools are kept in their toolbox.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139701"/>
            <a:ext cx="76962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Z</a:t>
            </a:r>
            <a:r>
              <a:rPr lang="en-US" sz="5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O</a:t>
            </a:r>
            <a:r>
              <a:rPr lang="en-US" sz="5400" b="1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N</a:t>
            </a:r>
            <a:r>
              <a:rPr lang="en-US" sz="5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 of Regulation</a:t>
            </a:r>
            <a:r>
              <a:rPr lang="en-US" sz="4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®</a:t>
            </a:r>
            <a:endParaRPr lang="en-GB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41728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Regulation - November  2019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139701"/>
            <a:ext cx="7696200" cy="16619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Z</a:t>
            </a:r>
            <a:r>
              <a:rPr lang="en-US" sz="5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O</a:t>
            </a:r>
            <a:r>
              <a:rPr lang="en-US" sz="5400" b="1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N</a:t>
            </a:r>
            <a:r>
              <a:rPr lang="en-US" sz="5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 of Regulation</a:t>
            </a:r>
            <a:r>
              <a:rPr lang="en-US" sz="48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®</a:t>
            </a:r>
          </a:p>
          <a:p>
            <a:pPr algn="ctr"/>
            <a:r>
              <a:rPr lang="en-US" sz="4800" b="1" dirty="0" smtClean="0">
                <a:solidFill>
                  <a:schemeClr val="dk1"/>
                </a:solidFill>
                <a:sym typeface="Calibri"/>
              </a:rPr>
              <a:t>Tools</a:t>
            </a:r>
            <a:endParaRPr lang="en-GB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6453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Regulation - November  2019</a:t>
            </a:r>
          </a:p>
        </p:txBody>
      </p:sp>
      <p:pic>
        <p:nvPicPr>
          <p:cNvPr id="5" name="Picture 4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869315"/>
            <a:ext cx="7496175" cy="5119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1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Regulation - November  2019</a:t>
            </a:r>
          </a:p>
        </p:txBody>
      </p:sp>
      <p:pic>
        <p:nvPicPr>
          <p:cNvPr id="7" name="Picture 6" descr="https://s-media-cache-ak0.pinimg.com/736x/4a/26/de/4a26de0d743592eb1f77632b19716fbc--self-regulation-zones-of-regulation-tool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15924"/>
            <a:ext cx="7600950" cy="484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Regulation - November  2019</a:t>
            </a:r>
          </a:p>
        </p:txBody>
      </p:sp>
      <p:pic>
        <p:nvPicPr>
          <p:cNvPr id="7" name="Picture 6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016000"/>
            <a:ext cx="6511925" cy="456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9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Regulation - November  2019</a:t>
            </a:r>
          </a:p>
        </p:txBody>
      </p:sp>
      <p:pic>
        <p:nvPicPr>
          <p:cNvPr id="7" name="Picture 6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957262"/>
            <a:ext cx="5465762" cy="5380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7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Zones of Regulation - November 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1449387"/>
            <a:ext cx="2819400" cy="4189413"/>
          </a:xfrm>
          <a:prstGeom prst="rect">
            <a:avLst/>
          </a:prstGeom>
        </p:spPr>
      </p:pic>
      <p:pic>
        <p:nvPicPr>
          <p:cNvPr id="4" name="Picture 3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449387"/>
            <a:ext cx="2581275" cy="418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449387"/>
            <a:ext cx="2235200" cy="427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e the source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49387"/>
            <a:ext cx="2349500" cy="4024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72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19324"/>
            <a:ext cx="76962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Z</a:t>
            </a:r>
            <a:r>
              <a:rPr lang="en-US" sz="5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O</a:t>
            </a:r>
            <a:r>
              <a:rPr lang="en-US" sz="5400" b="1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N</a:t>
            </a:r>
            <a:r>
              <a:rPr lang="en-US" sz="5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 of Regulation</a:t>
            </a:r>
            <a:r>
              <a:rPr lang="en-US" sz="4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®</a:t>
            </a:r>
            <a:endParaRPr lang="en-GB" sz="5400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Regulation -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November  2019</a:t>
            </a:r>
          </a:p>
        </p:txBody>
      </p:sp>
      <p:sp>
        <p:nvSpPr>
          <p:cNvPr id="9" name="Shape 104"/>
          <p:cNvSpPr txBox="1">
            <a:spLocks/>
          </p:cNvSpPr>
          <p:nvPr/>
        </p:nvSpPr>
        <p:spPr>
          <a:xfrm>
            <a:off x="3116538" y="1378445"/>
            <a:ext cx="5443262" cy="6590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senses do we have?</a:t>
            </a:r>
            <a:endParaRPr lang="en-US" dirty="0"/>
          </a:p>
        </p:txBody>
      </p:sp>
      <p:sp>
        <p:nvSpPr>
          <p:cNvPr id="7" name="Shape 104"/>
          <p:cNvSpPr txBox="1">
            <a:spLocks/>
          </p:cNvSpPr>
          <p:nvPr/>
        </p:nvSpPr>
        <p:spPr>
          <a:xfrm>
            <a:off x="2355850" y="2207200"/>
            <a:ext cx="6623050" cy="7947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sym typeface="Calibri"/>
              </a:rPr>
              <a:t>Visual/Auditory/Smell/Taste/ Touch</a:t>
            </a:r>
            <a:endParaRPr lang="en-US" dirty="0"/>
          </a:p>
        </p:txBody>
      </p:sp>
      <p:sp>
        <p:nvSpPr>
          <p:cNvPr id="8" name="Shape 104"/>
          <p:cNvSpPr txBox="1">
            <a:spLocks/>
          </p:cNvSpPr>
          <p:nvPr/>
        </p:nvSpPr>
        <p:spPr>
          <a:xfrm>
            <a:off x="699051" y="3001994"/>
            <a:ext cx="4968324" cy="762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sym typeface="Calibri"/>
              </a:rPr>
              <a:t>Vestibular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sym typeface="Calibri"/>
              </a:rPr>
              <a:t> – Located in the inner ear, internal GPS of the body. </a:t>
            </a:r>
            <a:endParaRPr lang="en-US" sz="2400" dirty="0"/>
          </a:p>
        </p:txBody>
      </p:sp>
      <p:sp>
        <p:nvSpPr>
          <p:cNvPr id="10" name="Shape 104"/>
          <p:cNvSpPr txBox="1">
            <a:spLocks/>
          </p:cNvSpPr>
          <p:nvPr/>
        </p:nvSpPr>
        <p:spPr>
          <a:xfrm>
            <a:off x="689525" y="4007757"/>
            <a:ext cx="10981776" cy="11761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400" b="1" dirty="0">
                <a:solidFill>
                  <a:schemeClr val="dk1"/>
                </a:solidFill>
                <a:sym typeface="Calibri"/>
              </a:rPr>
              <a:t>Proprioception</a:t>
            </a:r>
            <a:r>
              <a:rPr lang="en-US" sz="2400" dirty="0">
                <a:solidFill>
                  <a:schemeClr val="dk1"/>
                </a:solidFill>
                <a:sym typeface="Calibri"/>
              </a:rPr>
              <a:t> – This is one of the internal senses of the body that comes from the joints, muscles, ligaments, and other connective </a:t>
            </a:r>
            <a:r>
              <a:rPr lang="en-US" sz="2400" dirty="0" smtClean="0">
                <a:solidFill>
                  <a:schemeClr val="dk1"/>
                </a:solidFill>
                <a:sym typeface="Calibri"/>
              </a:rPr>
              <a:t>tissue. It helps with body awareness</a:t>
            </a:r>
            <a:r>
              <a:rPr lang="en-US" dirty="0" smtClean="0">
                <a:solidFill>
                  <a:schemeClr val="dk1"/>
                </a:solidFill>
                <a:sym typeface="Calibri"/>
              </a:rPr>
              <a:t>.</a:t>
            </a:r>
            <a:endParaRPr lang="en-US" dirty="0"/>
          </a:p>
        </p:txBody>
      </p:sp>
      <p:sp>
        <p:nvSpPr>
          <p:cNvPr id="11" name="Shape 104"/>
          <p:cNvSpPr txBox="1">
            <a:spLocks/>
          </p:cNvSpPr>
          <p:nvPr/>
        </p:nvSpPr>
        <p:spPr>
          <a:xfrm>
            <a:off x="689525" y="5327699"/>
            <a:ext cx="10842074" cy="11761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400" b="1" dirty="0" err="1"/>
              <a:t>Interoception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en-US" sz="2400" dirty="0"/>
              <a:t>is a sense that provides information about the internal condition of our body—how our body is feeling on the inside. </a:t>
            </a:r>
          </a:p>
        </p:txBody>
      </p:sp>
    </p:spTree>
    <p:extLst>
      <p:ext uri="{BB962C8B-B14F-4D97-AF65-F5344CB8AC3E}">
        <p14:creationId xmlns:p14="http://schemas.microsoft.com/office/powerpoint/2010/main" val="39438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589021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Regulation -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November  2019</a:t>
            </a:r>
          </a:p>
          <a:p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hape 104"/>
          <p:cNvSpPr txBox="1">
            <a:spLocks/>
          </p:cNvSpPr>
          <p:nvPr/>
        </p:nvSpPr>
        <p:spPr>
          <a:xfrm>
            <a:off x="689525" y="1393125"/>
            <a:ext cx="10842074" cy="527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400" b="1" dirty="0" err="1"/>
              <a:t>Interoception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en-US" sz="2400" dirty="0"/>
              <a:t> </a:t>
            </a:r>
            <a:r>
              <a:rPr lang="en-US" sz="2400" dirty="0" smtClean="0"/>
              <a:t>tells us how </a:t>
            </a:r>
            <a:r>
              <a:rPr lang="en-US" sz="2400" dirty="0"/>
              <a:t>our body is feeling on the inside.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311291"/>
            <a:ext cx="76962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Z</a:t>
            </a:r>
            <a:r>
              <a:rPr lang="en-US" sz="5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O</a:t>
            </a:r>
            <a:r>
              <a:rPr lang="en-US" sz="5400" b="1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N</a:t>
            </a:r>
            <a:r>
              <a:rPr lang="en-US" sz="5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 of Regulation</a:t>
            </a:r>
            <a:r>
              <a:rPr lang="en-US" sz="4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®</a:t>
            </a:r>
            <a:endParaRPr lang="en-GB" sz="5400" b="1" dirty="0" smtClean="0"/>
          </a:p>
        </p:txBody>
      </p:sp>
      <p:sp>
        <p:nvSpPr>
          <p:cNvPr id="17" name="Shape 104"/>
          <p:cNvSpPr txBox="1">
            <a:spLocks/>
          </p:cNvSpPr>
          <p:nvPr/>
        </p:nvSpPr>
        <p:spPr>
          <a:xfrm>
            <a:off x="9475710" y="1880312"/>
            <a:ext cx="1820587" cy="527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400" b="1" dirty="0" smtClean="0"/>
              <a:t>Internal</a:t>
            </a:r>
            <a:endParaRPr lang="en-US" sz="2400" dirty="0"/>
          </a:p>
        </p:txBody>
      </p:sp>
      <p:sp>
        <p:nvSpPr>
          <p:cNvPr id="18" name="Shape 104"/>
          <p:cNvSpPr txBox="1">
            <a:spLocks/>
          </p:cNvSpPr>
          <p:nvPr/>
        </p:nvSpPr>
        <p:spPr>
          <a:xfrm>
            <a:off x="9475709" y="2755031"/>
            <a:ext cx="1820587" cy="5274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400" b="1" dirty="0" smtClean="0"/>
              <a:t>External</a:t>
            </a:r>
            <a:endParaRPr lang="en-US" sz="24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" y="1922526"/>
            <a:ext cx="3342753" cy="23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60" y="2072699"/>
            <a:ext cx="3025140" cy="20159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14" y="4315656"/>
            <a:ext cx="2941772" cy="23901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4315656"/>
            <a:ext cx="3872524" cy="21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Regulation -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November  2019</a:t>
            </a:r>
          </a:p>
        </p:txBody>
      </p:sp>
      <p:sp>
        <p:nvSpPr>
          <p:cNvPr id="13" name="Shape 104"/>
          <p:cNvSpPr txBox="1">
            <a:spLocks/>
          </p:cNvSpPr>
          <p:nvPr/>
        </p:nvSpPr>
        <p:spPr>
          <a:xfrm>
            <a:off x="557953" y="1939832"/>
            <a:ext cx="11368194" cy="4003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2400" dirty="0"/>
              <a:t>Every one experiences all feelings.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2400" dirty="0" smtClean="0"/>
              <a:t>What differs is what we do about them or the behaviour we show.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2400" dirty="0"/>
              <a:t>Emotions, thoughts and what we do or feel an urge to do (behaviours) are all linked.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2400" u="sng" dirty="0" smtClean="0"/>
              <a:t>Emotional </a:t>
            </a:r>
            <a:r>
              <a:rPr lang="en-US" sz="2400" u="sng" dirty="0"/>
              <a:t>Regulation skills </a:t>
            </a:r>
            <a:r>
              <a:rPr lang="en-US" sz="2400" dirty="0" smtClean="0"/>
              <a:t>help </a:t>
            </a:r>
            <a:r>
              <a:rPr lang="en-US" sz="2400" dirty="0"/>
              <a:t>us learn to effectively manage and change the way we feel and cope with situations.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311291"/>
            <a:ext cx="76962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Z</a:t>
            </a:r>
            <a:r>
              <a:rPr lang="en-US" sz="5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O</a:t>
            </a:r>
            <a:r>
              <a:rPr lang="en-US" sz="5400" b="1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N</a:t>
            </a:r>
            <a:r>
              <a:rPr lang="en-US" sz="5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 of Regulation</a:t>
            </a:r>
            <a:r>
              <a:rPr lang="en-US" sz="4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®</a:t>
            </a:r>
            <a:endParaRPr lang="en-GB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16963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Regulation -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November 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4" y="3693097"/>
            <a:ext cx="2557514" cy="2563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1" y="3778807"/>
            <a:ext cx="2336571" cy="2670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57" y="3687488"/>
            <a:ext cx="2901949" cy="2901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35" y="3875965"/>
            <a:ext cx="2713472" cy="27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0000" y="1461813"/>
            <a:ext cx="9939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Zones of regulation is a self regulation approach.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It focuses on emotions/feelings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There are 4 zones, identified by 4 colours.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Each zone has feelings.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1257" y="369302"/>
            <a:ext cx="76962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Z</a:t>
            </a:r>
            <a:r>
              <a:rPr lang="en-US" sz="5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O</a:t>
            </a:r>
            <a:r>
              <a:rPr lang="en-US" sz="5400" b="1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N</a:t>
            </a:r>
            <a:r>
              <a:rPr lang="en-US" sz="5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 of Regulation</a:t>
            </a:r>
            <a:r>
              <a:rPr lang="en-US" sz="4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®</a:t>
            </a:r>
            <a:endParaRPr lang="en-GB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9709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Regulation -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November 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4" y="3726441"/>
            <a:ext cx="2557514" cy="2563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763697"/>
            <a:ext cx="2336571" cy="2670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08" y="3693097"/>
            <a:ext cx="2901949" cy="2901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93" y="3726441"/>
            <a:ext cx="2713472" cy="2713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1257" y="369302"/>
            <a:ext cx="76962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Z</a:t>
            </a:r>
            <a:r>
              <a:rPr lang="en-US" sz="5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O</a:t>
            </a:r>
            <a:r>
              <a:rPr lang="en-US" sz="5400" b="1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N</a:t>
            </a:r>
            <a:r>
              <a:rPr lang="en-US" sz="5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 of Regulation</a:t>
            </a:r>
            <a:r>
              <a:rPr lang="en-US" sz="4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®</a:t>
            </a:r>
            <a:endParaRPr lang="en-GB" sz="5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30000" y="1461813"/>
            <a:ext cx="993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There are no good or bad feelings.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There is no naughty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But children engage better when in the green zone.</a:t>
            </a:r>
          </a:p>
        </p:txBody>
      </p:sp>
    </p:spTree>
    <p:extLst>
      <p:ext uri="{BB962C8B-B14F-4D97-AF65-F5344CB8AC3E}">
        <p14:creationId xmlns:p14="http://schemas.microsoft.com/office/powerpoint/2010/main" val="5987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Regulation -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November  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1257" y="369302"/>
            <a:ext cx="76962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Z</a:t>
            </a:r>
            <a:r>
              <a:rPr lang="en-US" sz="5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O</a:t>
            </a:r>
            <a:r>
              <a:rPr lang="en-US" sz="5400" b="1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N</a:t>
            </a:r>
            <a:r>
              <a:rPr lang="en-US" sz="5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E</a:t>
            </a:r>
            <a:r>
              <a:rPr lang="en-US" sz="5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 of Regulation</a:t>
            </a:r>
            <a:r>
              <a:rPr lang="en-US" sz="4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®</a:t>
            </a:r>
            <a:endParaRPr lang="en-GB" sz="54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14778"/>
              </p:ext>
            </p:extLst>
          </p:nvPr>
        </p:nvGraphicFramePr>
        <p:xfrm>
          <a:off x="1908617" y="1350305"/>
          <a:ext cx="8175184" cy="508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796">
                  <a:extLst>
                    <a:ext uri="{9D8B030D-6E8A-4147-A177-3AD203B41FA5}">
                      <a16:colId xmlns:a16="http://schemas.microsoft.com/office/drawing/2014/main" val="210736518"/>
                    </a:ext>
                  </a:extLst>
                </a:gridCol>
                <a:gridCol w="2191351">
                  <a:extLst>
                    <a:ext uri="{9D8B030D-6E8A-4147-A177-3AD203B41FA5}">
                      <a16:colId xmlns:a16="http://schemas.microsoft.com/office/drawing/2014/main" val="541815927"/>
                    </a:ext>
                  </a:extLst>
                </a:gridCol>
                <a:gridCol w="2069343">
                  <a:extLst>
                    <a:ext uri="{9D8B030D-6E8A-4147-A177-3AD203B41FA5}">
                      <a16:colId xmlns:a16="http://schemas.microsoft.com/office/drawing/2014/main" val="912688976"/>
                    </a:ext>
                  </a:extLst>
                </a:gridCol>
                <a:gridCol w="1870694">
                  <a:extLst>
                    <a:ext uri="{9D8B030D-6E8A-4147-A177-3AD203B41FA5}">
                      <a16:colId xmlns:a16="http://schemas.microsoft.com/office/drawing/2014/main" val="2671746617"/>
                    </a:ext>
                  </a:extLst>
                </a:gridCol>
              </a:tblGrid>
              <a:tr h="11527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00967"/>
                  </a:ext>
                </a:extLst>
              </a:tr>
              <a:tr h="3338922">
                <a:tc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low level of arousal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Good state of alertness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heightened state of alertness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Extreme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state of alertness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31459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16" y="1428792"/>
            <a:ext cx="1880286" cy="1884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98" y="1554740"/>
            <a:ext cx="1734201" cy="1779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1289445"/>
            <a:ext cx="2069275" cy="2069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76" y="1350304"/>
            <a:ext cx="2041965" cy="2041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17" y="2324082"/>
            <a:ext cx="14845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Happy</a:t>
            </a:r>
          </a:p>
          <a:p>
            <a:r>
              <a:rPr lang="en-GB" sz="2000" b="1" dirty="0" smtClean="0"/>
              <a:t>Angry</a:t>
            </a:r>
          </a:p>
          <a:p>
            <a:r>
              <a:rPr lang="en-GB" sz="2000" b="1" dirty="0" smtClean="0"/>
              <a:t>Bored</a:t>
            </a:r>
          </a:p>
          <a:p>
            <a:r>
              <a:rPr lang="en-GB" sz="2000" b="1" dirty="0" smtClean="0"/>
              <a:t>Excited</a:t>
            </a:r>
          </a:p>
          <a:p>
            <a:r>
              <a:rPr lang="en-GB" sz="2000" b="1" dirty="0" smtClean="0"/>
              <a:t>Focused</a:t>
            </a:r>
          </a:p>
          <a:p>
            <a:r>
              <a:rPr lang="en-GB" sz="2000" b="1" dirty="0" smtClean="0"/>
              <a:t>Sick</a:t>
            </a:r>
          </a:p>
          <a:p>
            <a:r>
              <a:rPr lang="en-GB" sz="2000" b="1" dirty="0" smtClean="0"/>
              <a:t>Frustrated</a:t>
            </a:r>
          </a:p>
          <a:p>
            <a:r>
              <a:rPr lang="en-GB" sz="2000" b="1" dirty="0" smtClean="0"/>
              <a:t>hitting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8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" y="139701"/>
            <a:ext cx="1106762" cy="965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311291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Zones of Regulation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6800" y="6492875"/>
            <a:ext cx="5270500" cy="365125"/>
          </a:xfrm>
        </p:spPr>
        <p:txBody>
          <a:bodyPr/>
          <a:lstStyle/>
          <a:p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Zones of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Regulation -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November  2019</a:t>
            </a:r>
          </a:p>
        </p:txBody>
      </p:sp>
      <p:pic>
        <p:nvPicPr>
          <p:cNvPr id="7" name="Shape 110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2950" y="1234621"/>
            <a:ext cx="8458200" cy="514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3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Zones of Regulation - November 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1A06C-CF19-2D4E-9D19-9FF246867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45" y="513306"/>
            <a:ext cx="10620203" cy="58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476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Yetunde Otunla</dc:creator>
  <cp:lastModifiedBy>Henry Commander</cp:lastModifiedBy>
  <cp:revision>105</cp:revision>
  <cp:lastPrinted>2019-11-20T15:31:42Z</cp:lastPrinted>
  <dcterms:created xsi:type="dcterms:W3CDTF">2019-10-02T11:56:17Z</dcterms:created>
  <dcterms:modified xsi:type="dcterms:W3CDTF">2020-03-17T16:09:49Z</dcterms:modified>
</cp:coreProperties>
</file>