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8"/>
  </p:notesMasterIdLst>
  <p:sldIdLst>
    <p:sldId id="305" r:id="rId2"/>
    <p:sldId id="306" r:id="rId3"/>
    <p:sldId id="315" r:id="rId4"/>
    <p:sldId id="319" r:id="rId5"/>
    <p:sldId id="309" r:id="rId6"/>
    <p:sldId id="310" r:id="rId7"/>
    <p:sldId id="307" r:id="rId8"/>
    <p:sldId id="312" r:id="rId9"/>
    <p:sldId id="322" r:id="rId10"/>
    <p:sldId id="311" r:id="rId11"/>
    <p:sldId id="318" r:id="rId12"/>
    <p:sldId id="313" r:id="rId13"/>
    <p:sldId id="317" r:id="rId14"/>
    <p:sldId id="320" r:id="rId15"/>
    <p:sldId id="321" r:id="rId16"/>
    <p:sldId id="314"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76515" autoAdjust="0"/>
  </p:normalViewPr>
  <p:slideViewPr>
    <p:cSldViewPr snapToGrid="0" snapToObjects="1">
      <p:cViewPr varScale="1">
        <p:scale>
          <a:sx n="81" d="100"/>
          <a:sy n="81" d="100"/>
        </p:scale>
        <p:origin x="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2E83FE-D663-4942-8080-2D4BB587307A}" type="datetimeFigureOut">
              <a:rPr lang="en-US" smtClean="0"/>
              <a:t>9/24/2019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0CC237-F6BD-834C-8855-EAF29A9BEB93}" type="slidenum">
              <a:rPr lang="en-US" smtClean="0"/>
              <a:t>‹#›</a:t>
            </a:fld>
            <a:endParaRPr lang="en-US" dirty="0"/>
          </a:p>
        </p:txBody>
      </p:sp>
    </p:spTree>
    <p:extLst>
      <p:ext uri="{BB962C8B-B14F-4D97-AF65-F5344CB8AC3E}">
        <p14:creationId xmlns:p14="http://schemas.microsoft.com/office/powerpoint/2010/main" val="163622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1</a:t>
            </a:fld>
            <a:endParaRPr lang="en-US" dirty="0"/>
          </a:p>
        </p:txBody>
      </p:sp>
    </p:spTree>
    <p:extLst>
      <p:ext uri="{BB962C8B-B14F-4D97-AF65-F5344CB8AC3E}">
        <p14:creationId xmlns:p14="http://schemas.microsoft.com/office/powerpoint/2010/main" val="78852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Pupils are expected to complete a matrix task every half-term. These complement our curriculum by adding more cross-curricular links. They are an opportunity for pupils to explore learning independently and at their own pace. Parents are encouraged to work alongside their child in completing these tasks. </a:t>
            </a:r>
          </a:p>
          <a:p>
            <a:r>
              <a:rPr lang="en-US" baseline="0" dirty="0" smtClean="0"/>
              <a:t>Finished pieces will form part of Exit Point celebrations, where parents will be invited to come to school to hear and see what their child has been learning about. </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10</a:t>
            </a:fld>
            <a:endParaRPr lang="en-US" dirty="0"/>
          </a:p>
        </p:txBody>
      </p:sp>
    </p:spTree>
    <p:extLst>
      <p:ext uri="{BB962C8B-B14F-4D97-AF65-F5344CB8AC3E}">
        <p14:creationId xmlns:p14="http://schemas.microsoft.com/office/powerpoint/2010/main" val="329797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11</a:t>
            </a:fld>
            <a:endParaRPr lang="en-US" dirty="0"/>
          </a:p>
        </p:txBody>
      </p:sp>
    </p:spTree>
    <p:extLst>
      <p:ext uri="{BB962C8B-B14F-4D97-AF65-F5344CB8AC3E}">
        <p14:creationId xmlns:p14="http://schemas.microsoft.com/office/powerpoint/2010/main" val="259862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start of the year each class decided on rules they think are important for the class to follow to ensure that pupils feel safe, supported and happy. These were generated through a class discussion and using the articles from the UN’s Children’s Rights Articles. As a rights respecting school we put pupils’ voice first. We encourage pupils to express their thoughts and feel confident to speak up if they feel they have been treated unfairly. </a:t>
            </a:r>
          </a:p>
          <a:p>
            <a:endParaRPr lang="en-US" baseline="0" dirty="0" smtClean="0"/>
          </a:p>
          <a:p>
            <a:r>
              <a:rPr lang="en-US" baseline="0" dirty="0" smtClean="0"/>
              <a:t>We also have a Playground Charter that was created by class ambassadors. These ambassadors were chosen through a pupil vote. The articles that were chosen were thought to best meet how pupils wished the playground environment to be. </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12</a:t>
            </a:fld>
            <a:endParaRPr lang="en-US" dirty="0"/>
          </a:p>
        </p:txBody>
      </p:sp>
    </p:spTree>
    <p:extLst>
      <p:ext uri="{BB962C8B-B14F-4D97-AF65-F5344CB8AC3E}">
        <p14:creationId xmlns:p14="http://schemas.microsoft.com/office/powerpoint/2010/main" val="203736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Pupils are encouraged to bring a water</a:t>
            </a:r>
            <a:r>
              <a:rPr lang="en-US" baseline="0" dirty="0" smtClean="0"/>
              <a:t> bottle to school when the weather is warm, so they can stay hydrated during lessons. Pupils are reminded to use the toilet and get water during playtime and lunch-time. They are not permitted to go to the toilet during lesson time as this interrupts learning. If your child has a medical condition and needs to use the toilet more regularly, please speak to the class teacher. </a:t>
            </a:r>
          </a:p>
          <a:p>
            <a:endParaRPr lang="en-US" baseline="0" dirty="0" smtClean="0"/>
          </a:p>
          <a:p>
            <a:r>
              <a:rPr lang="en-US" baseline="0" dirty="0" smtClean="0"/>
              <a:t>If your child has any medical issues please keep the school updated, particularly if they have medication that can expire. </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13</a:t>
            </a:fld>
            <a:endParaRPr lang="en-US" dirty="0"/>
          </a:p>
        </p:txBody>
      </p:sp>
    </p:spTree>
    <p:extLst>
      <p:ext uri="{BB962C8B-B14F-4D97-AF65-F5344CB8AC3E}">
        <p14:creationId xmlns:p14="http://schemas.microsoft.com/office/powerpoint/2010/main" val="391162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0CC237-F6BD-834C-8855-EAF29A9BEB93}" type="slidenum">
              <a:rPr lang="en-US" smtClean="0"/>
              <a:t>14</a:t>
            </a:fld>
            <a:endParaRPr lang="en-US" dirty="0"/>
          </a:p>
        </p:txBody>
      </p:sp>
    </p:spTree>
    <p:extLst>
      <p:ext uri="{BB962C8B-B14F-4D97-AF65-F5344CB8AC3E}">
        <p14:creationId xmlns:p14="http://schemas.microsoft.com/office/powerpoint/2010/main" val="144045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0CC237-F6BD-834C-8855-EAF29A9BEB93}" type="slidenum">
              <a:rPr lang="en-US" smtClean="0"/>
              <a:t>15</a:t>
            </a:fld>
            <a:endParaRPr lang="en-US" dirty="0"/>
          </a:p>
        </p:txBody>
      </p:sp>
    </p:spTree>
    <p:extLst>
      <p:ext uri="{BB962C8B-B14F-4D97-AF65-F5344CB8AC3E}">
        <p14:creationId xmlns:p14="http://schemas.microsoft.com/office/powerpoint/2010/main" val="126786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Pupils should</a:t>
            </a:r>
            <a:r>
              <a:rPr lang="en-US" baseline="0" dirty="0" smtClean="0"/>
              <a:t> be collected from the playground promptly at 3.25. </a:t>
            </a:r>
          </a:p>
          <a:p>
            <a:endParaRPr lang="en-US" baseline="0" dirty="0" smtClean="0"/>
          </a:p>
          <a:p>
            <a:r>
              <a:rPr lang="en-US" baseline="0" dirty="0" smtClean="0"/>
              <a:t>This is a perfect opportunity to speak to teachers that work with your child, about any concerns you may have, or to let them know important information about your child such as upcoming appointments. </a:t>
            </a:r>
          </a:p>
          <a:p>
            <a:r>
              <a:rPr lang="en-US" baseline="0" dirty="0" smtClean="0"/>
              <a:t>If you do not pick up your child and would like to get in touch with a teacher, you can do so by emailing them directly. However, teachers are very busy, so please be patient and allow them up to 3 days to respond. </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16</a:t>
            </a:fld>
            <a:endParaRPr lang="en-US" dirty="0"/>
          </a:p>
        </p:txBody>
      </p:sp>
    </p:spTree>
    <p:extLst>
      <p:ext uri="{BB962C8B-B14F-4D97-AF65-F5344CB8AC3E}">
        <p14:creationId xmlns:p14="http://schemas.microsoft.com/office/powerpoint/2010/main" val="397621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Each term’s topic focuses on a big question – In Autumn 1 pupils will be thinking about ‘What does civilized mean?’ which is linked to scavengers and settlers.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Topics are taught cross-curricular with a range of complementary texts. For example: we will study non-fiction texts about scavengers and settlers in Topic, a comic book in literacy and Stone Age cave paining in art etc. </a:t>
            </a:r>
          </a:p>
          <a:p>
            <a:pPr marL="171450" indent="-171450">
              <a:buFont typeface="Arial" charset="0"/>
              <a:buChar char="•"/>
            </a:pPr>
            <a:r>
              <a:rPr lang="en-US" dirty="0" smtClean="0"/>
              <a:t>This year</a:t>
            </a:r>
            <a:r>
              <a:rPr lang="en-US" baseline="0" dirty="0" smtClean="0"/>
              <a:t> the school will be taking part in a Poetry Slam, in addition to Poetry Week, Book Week, Science Week and Debate Week.</a:t>
            </a:r>
          </a:p>
          <a:p>
            <a:pPr marL="171450" indent="-171450">
              <a:buFont typeface="Arial" charset="0"/>
              <a:buChar char="•"/>
            </a:pPr>
            <a:r>
              <a:rPr lang="en-US" baseline="0" dirty="0" smtClean="0"/>
              <a:t>We are also introducing a new PSHE curriculum, that has been launched in Camden. PSHE lessons will be taught every week. </a:t>
            </a:r>
          </a:p>
        </p:txBody>
      </p:sp>
      <p:sp>
        <p:nvSpPr>
          <p:cNvPr id="4" name="Slide Number Placeholder 3"/>
          <p:cNvSpPr>
            <a:spLocks noGrp="1"/>
          </p:cNvSpPr>
          <p:nvPr>
            <p:ph type="sldNum" sz="quarter" idx="10"/>
          </p:nvPr>
        </p:nvSpPr>
        <p:spPr/>
        <p:txBody>
          <a:bodyPr/>
          <a:lstStyle/>
          <a:p>
            <a:fld id="{080CC237-F6BD-834C-8855-EAF29A9BEB93}" type="slidenum">
              <a:rPr lang="en-US" smtClean="0"/>
              <a:t>2</a:t>
            </a:fld>
            <a:endParaRPr lang="en-US" dirty="0"/>
          </a:p>
        </p:txBody>
      </p:sp>
    </p:spTree>
    <p:extLst>
      <p:ext uri="{BB962C8B-B14F-4D97-AF65-F5344CB8AC3E}">
        <p14:creationId xmlns:p14="http://schemas.microsoft.com/office/powerpoint/2010/main" val="403836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3</a:t>
            </a:fld>
            <a:endParaRPr lang="en-US" dirty="0"/>
          </a:p>
        </p:txBody>
      </p:sp>
    </p:spTree>
    <p:extLst>
      <p:ext uri="{BB962C8B-B14F-4D97-AF65-F5344CB8AC3E}">
        <p14:creationId xmlns:p14="http://schemas.microsoft.com/office/powerpoint/2010/main" val="400814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4</a:t>
            </a:fld>
            <a:endParaRPr lang="en-US" dirty="0"/>
          </a:p>
        </p:txBody>
      </p:sp>
    </p:spTree>
    <p:extLst>
      <p:ext uri="{BB962C8B-B14F-4D97-AF65-F5344CB8AC3E}">
        <p14:creationId xmlns:p14="http://schemas.microsoft.com/office/powerpoint/2010/main" val="76265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PE on Thursday and music on Fridays.</a:t>
            </a:r>
          </a:p>
          <a:p>
            <a:endParaRPr lang="en-US" baseline="0" dirty="0" smtClean="0"/>
          </a:p>
          <a:p>
            <a:r>
              <a:rPr lang="en-US" baseline="0" dirty="0" smtClean="0"/>
              <a:t>All pupils must have a PE kit</a:t>
            </a:r>
          </a:p>
        </p:txBody>
      </p:sp>
      <p:sp>
        <p:nvSpPr>
          <p:cNvPr id="4" name="Slide Number Placeholder 3"/>
          <p:cNvSpPr>
            <a:spLocks noGrp="1"/>
          </p:cNvSpPr>
          <p:nvPr>
            <p:ph type="sldNum" sz="quarter" idx="10"/>
          </p:nvPr>
        </p:nvSpPr>
        <p:spPr/>
        <p:txBody>
          <a:bodyPr/>
          <a:lstStyle/>
          <a:p>
            <a:fld id="{080CC237-F6BD-834C-8855-EAF29A9BEB93}" type="slidenum">
              <a:rPr lang="en-US" smtClean="0"/>
              <a:t>5</a:t>
            </a:fld>
            <a:endParaRPr lang="en-US" dirty="0"/>
          </a:p>
        </p:txBody>
      </p:sp>
    </p:spTree>
    <p:extLst>
      <p:ext uri="{BB962C8B-B14F-4D97-AF65-F5344CB8AC3E}">
        <p14:creationId xmlns:p14="http://schemas.microsoft.com/office/powerpoint/2010/main" val="15281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Pupils</a:t>
            </a:r>
            <a:r>
              <a:rPr lang="en-US" baseline="0" dirty="0" smtClean="0"/>
              <a:t> should come to school in the correct uniform everyday. If they do not they will be reminded by a member of staff. If they continue to wear the incorrect uniform the class teacher will talk with the child’s parent/</a:t>
            </a:r>
            <a:r>
              <a:rPr lang="en-US" baseline="0" dirty="0" err="1" smtClean="0"/>
              <a:t>carer</a:t>
            </a:r>
            <a:r>
              <a:rPr lang="en-US" baseline="0" dirty="0" smtClean="0"/>
              <a:t> at the end of the school day. </a:t>
            </a:r>
          </a:p>
          <a:p>
            <a:endParaRPr lang="en-US" baseline="0" dirty="0" smtClean="0"/>
          </a:p>
          <a:p>
            <a:r>
              <a:rPr lang="en-US" baseline="0" dirty="0" smtClean="0"/>
              <a:t>The school has a uniform policy to avoid pupils competing over clothing brands and to save parents having to buy expensive clothes for school. </a:t>
            </a:r>
          </a:p>
          <a:p>
            <a:r>
              <a:rPr lang="en-US" baseline="0" dirty="0" smtClean="0"/>
              <a:t>However, if anyone is having difficulty providing their child with a school uniform, please speak to the office and we can help to organize one for you.  </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6</a:t>
            </a:fld>
            <a:endParaRPr lang="en-US" dirty="0"/>
          </a:p>
        </p:txBody>
      </p:sp>
    </p:spTree>
    <p:extLst>
      <p:ext uri="{BB962C8B-B14F-4D97-AF65-F5344CB8AC3E}">
        <p14:creationId xmlns:p14="http://schemas.microsoft.com/office/powerpoint/2010/main" val="245927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Pupils</a:t>
            </a:r>
            <a:r>
              <a:rPr lang="en-US" baseline="0" dirty="0" smtClean="0"/>
              <a:t> are expected to read for 30 minutes every evening in Year 3. Pupils will choose a book of their choice from one of the school libraries – classroom/ school / Reading Road Map. </a:t>
            </a:r>
          </a:p>
          <a:p>
            <a:pPr marL="171450" indent="-171450">
              <a:buFont typeface="Arial" charset="0"/>
              <a:buChar char="•"/>
            </a:pPr>
            <a:r>
              <a:rPr lang="en-US" baseline="0" dirty="0" smtClean="0"/>
              <a:t>Pupils are expected to take their book home every day, along with their Reading Diary. These need to be brought back to school every day. </a:t>
            </a:r>
          </a:p>
          <a:p>
            <a:pPr marL="171450" indent="-171450">
              <a:buFont typeface="Arial" charset="0"/>
              <a:buChar char="•"/>
            </a:pPr>
            <a:r>
              <a:rPr lang="en-US" baseline="0" dirty="0" smtClean="0"/>
              <a:t>Parents are expected to hear their child read, and/or ask them questions about the book they are reading. Reading diaries are for parents and teachers to communicate with each other about how their child’s reading is progressing. It is not to be filled in by the child. </a:t>
            </a:r>
          </a:p>
          <a:p>
            <a:pPr marL="171450" indent="-171450">
              <a:buFont typeface="Arial" charset="0"/>
              <a:buChar char="•"/>
            </a:pPr>
            <a:endParaRPr lang="en-US" baseline="0" dirty="0" smtClean="0"/>
          </a:p>
          <a:p>
            <a:pPr marL="171450" indent="-171450">
              <a:buFont typeface="Arial" charset="0"/>
              <a:buChar char="•"/>
            </a:pPr>
            <a:r>
              <a:rPr lang="en-US" baseline="0" dirty="0" smtClean="0"/>
              <a:t>If you have difficulty reading in English with your child, read/ listen to your child reading in your own language, this is as beneficial. </a:t>
            </a:r>
          </a:p>
          <a:p>
            <a:pPr marL="171450" indent="-171450">
              <a:buFont typeface="Arial" charset="0"/>
              <a:buChar char="•"/>
            </a:pPr>
            <a:r>
              <a:rPr lang="en-US" baseline="0" dirty="0" smtClean="0"/>
              <a:t>Please also inform the school, so we can provide additional support for your child to read in English at school. </a:t>
            </a:r>
          </a:p>
          <a:p>
            <a:endParaRPr lang="en-US" baseline="0" dirty="0" smtClean="0"/>
          </a:p>
          <a:p>
            <a:r>
              <a:rPr lang="en-US" baseline="0" dirty="0" smtClean="0"/>
              <a:t>Reading is the most important skill pupils will learn as it allows them to access information about subjects they are interested in. Further to this, reading tests in both Primary and secondary level have become more rigorous in recent years. In order to best prepare our pupils for these exams, it is essential that we encourage their love of reading and understanding of a range of texts.</a:t>
            </a:r>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7</a:t>
            </a:fld>
            <a:endParaRPr lang="en-US" dirty="0"/>
          </a:p>
        </p:txBody>
      </p:sp>
    </p:spTree>
    <p:extLst>
      <p:ext uri="{BB962C8B-B14F-4D97-AF65-F5344CB8AC3E}">
        <p14:creationId xmlns:p14="http://schemas.microsoft.com/office/powerpoint/2010/main" val="301636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a:t>
            </a:r>
            <a:r>
              <a:rPr lang="en-US" baseline="0" dirty="0" smtClean="0"/>
              <a:t> your child’s knowledge of key skills is the best way of ensuring their success this year. </a:t>
            </a:r>
          </a:p>
          <a:p>
            <a:r>
              <a:rPr lang="en-US" baseline="0" dirty="0" smtClean="0"/>
              <a:t>Times tables, number sense, spelling, vocabulary and grammar are the bed rocks of  </a:t>
            </a:r>
            <a:r>
              <a:rPr lang="en-US" baseline="0" dirty="0" err="1" smtClean="0"/>
              <a:t>maths</a:t>
            </a:r>
            <a:r>
              <a:rPr lang="en-US" baseline="0" dirty="0" smtClean="0"/>
              <a:t> and English. Without these key skills, your child’s progress is severely hampered. </a:t>
            </a:r>
          </a:p>
          <a:p>
            <a:endParaRPr lang="en-US" baseline="0" dirty="0" smtClean="0"/>
          </a:p>
          <a:p>
            <a:r>
              <a:rPr lang="en-US" baseline="0" dirty="0" smtClean="0"/>
              <a:t>Every week your child will be given a spelling rule and some words that follow this rule to learn. Your child needs to learn the rule, not just the words, so they can apply it to other words. For example by learning that the sound ‘f’ at the end of the word rough is made using two letters </a:t>
            </a:r>
            <a:r>
              <a:rPr lang="mr-IN" baseline="0" dirty="0" smtClean="0"/>
              <a:t>–</a:t>
            </a:r>
            <a:r>
              <a:rPr lang="en-US" baseline="0" dirty="0" smtClean="0"/>
              <a:t> ‘</a:t>
            </a:r>
            <a:r>
              <a:rPr lang="en-US" baseline="0" dirty="0" err="1" smtClean="0"/>
              <a:t>gh</a:t>
            </a:r>
            <a:r>
              <a:rPr lang="en-US" baseline="0" dirty="0" smtClean="0"/>
              <a:t>’, means that your child can apply this knowledge to spell the word: tough, enough etc. Similarly, if you child knows their 3 times tables they can use this knowledge to determine what 3 x 35 – by multiplying 3 x 30 and 3 x 5 and adding the answers together. </a:t>
            </a:r>
          </a:p>
          <a:p>
            <a:endParaRPr lang="en-US" baseline="0"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8</a:t>
            </a:fld>
            <a:endParaRPr lang="en-US" dirty="0"/>
          </a:p>
        </p:txBody>
      </p:sp>
    </p:spTree>
    <p:extLst>
      <p:ext uri="{BB962C8B-B14F-4D97-AF65-F5344CB8AC3E}">
        <p14:creationId xmlns:p14="http://schemas.microsoft.com/office/powerpoint/2010/main" val="177855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80CC237-F6BD-834C-8855-EAF29A9BEB93}" type="slidenum">
              <a:rPr lang="en-US" smtClean="0"/>
              <a:t>9</a:t>
            </a:fld>
            <a:endParaRPr lang="en-US" dirty="0"/>
          </a:p>
        </p:txBody>
      </p:sp>
    </p:spTree>
    <p:extLst>
      <p:ext uri="{BB962C8B-B14F-4D97-AF65-F5344CB8AC3E}">
        <p14:creationId xmlns:p14="http://schemas.microsoft.com/office/powerpoint/2010/main" val="223058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859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26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358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39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50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46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286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38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8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733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14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9/24/2019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8952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u.ahmed@brecknock.camden.sch.uk" TargetMode="External"/><Relationship Id="rId4" Type="http://schemas.openxmlformats.org/officeDocument/2006/relationships/hyperlink" Target="mailto:m.doherty@brecknock.camden.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spellzone.com/word_lists/game.cfm?wordlist=2112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199864" y="6178757"/>
            <a:ext cx="2339423" cy="769441"/>
          </a:xfrm>
          <a:prstGeom prst="rect">
            <a:avLst/>
          </a:prstGeom>
        </p:spPr>
        <p:txBody>
          <a:bodyPr wrap="none">
            <a:spAutoFit/>
          </a:bodyPr>
          <a:lstStyle/>
          <a:p>
            <a:pPr algn="ctr"/>
            <a:r>
              <a:rPr lang="en-GB" sz="4400" dirty="0" smtClean="0">
                <a:solidFill>
                  <a:srgbClr val="002060"/>
                </a:solidFill>
              </a:rPr>
              <a:t>Welcome</a:t>
            </a:r>
            <a:endParaRPr lang="en-GB" sz="4400" dirty="0">
              <a:solidFill>
                <a:srgbClr val="002060"/>
              </a:solidFill>
            </a:endParaRPr>
          </a:p>
        </p:txBody>
      </p:sp>
      <p:sp>
        <p:nvSpPr>
          <p:cNvPr id="2" name="Content Placeholder 1"/>
          <p:cNvSpPr>
            <a:spLocks noGrp="1"/>
          </p:cNvSpPr>
          <p:nvPr>
            <p:ph idx="1"/>
          </p:nvPr>
        </p:nvSpPr>
        <p:spPr>
          <a:xfrm>
            <a:off x="838200" y="911225"/>
            <a:ext cx="10515600" cy="4351338"/>
          </a:xfrm>
        </p:spPr>
        <p:txBody>
          <a:bodyPr>
            <a:normAutofit/>
          </a:bodyPr>
          <a:lstStyle/>
          <a:p>
            <a:pPr marL="0" indent="0" algn="ctr">
              <a:buNone/>
            </a:pPr>
            <a:r>
              <a:rPr lang="en-GB" sz="4000" dirty="0" smtClean="0"/>
              <a:t>Welcome to Year </a:t>
            </a:r>
            <a:r>
              <a:rPr lang="en-GB" sz="4000" dirty="0"/>
              <a:t>3</a:t>
            </a:r>
            <a:r>
              <a:rPr lang="en-GB" sz="4000" dirty="0" smtClean="0"/>
              <a:t>’s Curriculum meeting </a:t>
            </a:r>
            <a:endParaRPr lang="en-GB" sz="4000" dirty="0"/>
          </a:p>
        </p:txBody>
      </p:sp>
    </p:spTree>
    <p:extLst>
      <p:ext uri="{BB962C8B-B14F-4D97-AF65-F5344CB8AC3E}">
        <p14:creationId xmlns:p14="http://schemas.microsoft.com/office/powerpoint/2010/main" val="992805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0" y="6176540"/>
            <a:ext cx="2712602" cy="769441"/>
          </a:xfrm>
          <a:prstGeom prst="rect">
            <a:avLst/>
          </a:prstGeom>
        </p:spPr>
        <p:txBody>
          <a:bodyPr wrap="none">
            <a:spAutoFit/>
          </a:bodyPr>
          <a:lstStyle/>
          <a:p>
            <a:pPr algn="ctr"/>
            <a:r>
              <a:rPr lang="en-GB" sz="4400" dirty="0" smtClean="0">
                <a:solidFill>
                  <a:srgbClr val="002060"/>
                </a:solidFill>
              </a:rPr>
              <a:t>Homework</a:t>
            </a:r>
            <a:endParaRPr lang="en-GB" sz="4400" dirty="0">
              <a:solidFill>
                <a:srgbClr val="002060"/>
              </a:solidFill>
            </a:endParaRPr>
          </a:p>
        </p:txBody>
      </p:sp>
      <p:sp>
        <p:nvSpPr>
          <p:cNvPr id="10" name="Content Placeholder 2"/>
          <p:cNvSpPr txBox="1">
            <a:spLocks/>
          </p:cNvSpPr>
          <p:nvPr/>
        </p:nvSpPr>
        <p:spPr>
          <a:xfrm>
            <a:off x="0" y="223327"/>
            <a:ext cx="11220773"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Matrix</a:t>
            </a: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pic>
        <p:nvPicPr>
          <p:cNvPr id="2" name="Picture 1"/>
          <p:cNvPicPr>
            <a:picLocks noChangeAspect="1"/>
          </p:cNvPicPr>
          <p:nvPr/>
        </p:nvPicPr>
        <p:blipFill>
          <a:blip r:embed="rId4"/>
          <a:stretch>
            <a:fillRect/>
          </a:stretch>
        </p:blipFill>
        <p:spPr>
          <a:xfrm>
            <a:off x="2208778" y="1260440"/>
            <a:ext cx="7109423" cy="4825567"/>
          </a:xfrm>
          <a:prstGeom prst="rect">
            <a:avLst/>
          </a:prstGeom>
        </p:spPr>
      </p:pic>
    </p:spTree>
    <p:extLst>
      <p:ext uri="{BB962C8B-B14F-4D97-AF65-F5344CB8AC3E}">
        <p14:creationId xmlns:p14="http://schemas.microsoft.com/office/powerpoint/2010/main" val="2168041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347051" y="6176540"/>
            <a:ext cx="2018502" cy="769441"/>
          </a:xfrm>
          <a:prstGeom prst="rect">
            <a:avLst/>
          </a:prstGeom>
        </p:spPr>
        <p:txBody>
          <a:bodyPr wrap="none">
            <a:spAutoFit/>
          </a:bodyPr>
          <a:lstStyle/>
          <a:p>
            <a:pPr algn="ctr"/>
            <a:r>
              <a:rPr lang="en-GB" sz="4400" dirty="0" smtClean="0">
                <a:solidFill>
                  <a:srgbClr val="002060"/>
                </a:solidFill>
              </a:rPr>
              <a:t>Support</a:t>
            </a:r>
            <a:endParaRPr lang="en-GB" sz="4400" dirty="0">
              <a:solidFill>
                <a:srgbClr val="002060"/>
              </a:solidFill>
            </a:endParaRPr>
          </a:p>
        </p:txBody>
      </p:sp>
      <p:sp>
        <p:nvSpPr>
          <p:cNvPr id="10" name="Content Placeholder 2"/>
          <p:cNvSpPr txBox="1">
            <a:spLocks/>
          </p:cNvSpPr>
          <p:nvPr/>
        </p:nvSpPr>
        <p:spPr>
          <a:xfrm>
            <a:off x="163704" y="248644"/>
            <a:ext cx="11220773"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Helping at home</a:t>
            </a:r>
          </a:p>
          <a:p>
            <a:pPr marL="0" indent="0" algn="ctr">
              <a:buFont typeface="Arial"/>
              <a:buNone/>
            </a:pPr>
            <a:endParaRPr lang="en-US" sz="9600" dirty="0" smtClean="0">
              <a:solidFill>
                <a:srgbClr val="002060"/>
              </a:solidFill>
            </a:endParaRPr>
          </a:p>
          <a:p>
            <a:pPr marL="0" indent="0">
              <a:buNone/>
            </a:pPr>
            <a:endParaRPr lang="en-GB" sz="9600" dirty="0" smtClean="0">
              <a:solidFill>
                <a:schemeClr val="accent6"/>
              </a:solidFill>
            </a:endParaRPr>
          </a:p>
          <a:p>
            <a:pPr marL="257175" indent="-257175">
              <a:buFont typeface="Wingdings" panose="05000000000000000000" pitchFamily="2" charset="2"/>
              <a:buChar char="v"/>
            </a:pPr>
            <a:endParaRPr lang="en-GB" sz="9600" dirty="0" smtClean="0">
              <a:solidFill>
                <a:schemeClr val="accent6"/>
              </a:solidFill>
            </a:endParaRPr>
          </a:p>
          <a:p>
            <a:pPr marL="257175" indent="-257175">
              <a:buFont typeface="Wingdings" panose="05000000000000000000" pitchFamily="2" charset="2"/>
              <a:buChar char="v"/>
            </a:pPr>
            <a:endParaRPr lang="en-GB" sz="9600" dirty="0" smtClean="0">
              <a:solidFill>
                <a:schemeClr val="accent6"/>
              </a:solidFill>
            </a:endParaRPr>
          </a:p>
          <a:p>
            <a:pPr marL="0" indent="0">
              <a:buFont typeface="Arial"/>
              <a:buNone/>
            </a:pPr>
            <a:endParaRPr lang="en-GB" dirty="0" smtClean="0"/>
          </a:p>
          <a:p>
            <a:pPr marL="0" indent="0">
              <a:buFont typeface="Arial"/>
              <a:buNone/>
            </a:pPr>
            <a:endParaRPr lang="en-GB" dirty="0"/>
          </a:p>
        </p:txBody>
      </p:sp>
      <p:sp>
        <p:nvSpPr>
          <p:cNvPr id="2" name="Rectangle 1"/>
          <p:cNvSpPr/>
          <p:nvPr/>
        </p:nvSpPr>
        <p:spPr>
          <a:xfrm>
            <a:off x="1896094" y="1518822"/>
            <a:ext cx="7877298" cy="3970318"/>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2060"/>
                </a:solidFill>
              </a:rPr>
              <a:t>Attendance</a:t>
            </a:r>
          </a:p>
          <a:p>
            <a:r>
              <a:rPr lang="en-US" sz="2800" dirty="0">
                <a:solidFill>
                  <a:srgbClr val="002060"/>
                </a:solidFill>
              </a:rPr>
              <a:t>• Punctuality</a:t>
            </a:r>
          </a:p>
          <a:p>
            <a:r>
              <a:rPr lang="en-US" sz="2800" dirty="0">
                <a:solidFill>
                  <a:srgbClr val="002060"/>
                </a:solidFill>
              </a:rPr>
              <a:t>• Attitude when arriving at school</a:t>
            </a:r>
          </a:p>
          <a:p>
            <a:r>
              <a:rPr lang="en-US" sz="2800" dirty="0">
                <a:solidFill>
                  <a:srgbClr val="002060"/>
                </a:solidFill>
              </a:rPr>
              <a:t>• Completing homework</a:t>
            </a:r>
          </a:p>
          <a:p>
            <a:r>
              <a:rPr lang="en-US" sz="2800" dirty="0">
                <a:solidFill>
                  <a:srgbClr val="002060"/>
                </a:solidFill>
              </a:rPr>
              <a:t>• Join a library and encourage your child to read a </a:t>
            </a:r>
          </a:p>
          <a:p>
            <a:r>
              <a:rPr lang="en-US" sz="2800" dirty="0">
                <a:solidFill>
                  <a:srgbClr val="002060"/>
                </a:solidFill>
              </a:rPr>
              <a:t>range of book genres</a:t>
            </a:r>
          </a:p>
          <a:p>
            <a:r>
              <a:rPr lang="en-US" sz="2800" dirty="0">
                <a:solidFill>
                  <a:srgbClr val="002060"/>
                </a:solidFill>
              </a:rPr>
              <a:t>• Talking through your child's school day </a:t>
            </a:r>
          </a:p>
          <a:p>
            <a:r>
              <a:rPr lang="en-US" sz="2800" dirty="0">
                <a:solidFill>
                  <a:srgbClr val="002060"/>
                </a:solidFill>
              </a:rPr>
              <a:t>• Helping them to be responsible</a:t>
            </a:r>
          </a:p>
          <a:p>
            <a:r>
              <a:rPr lang="en-US" sz="2800" dirty="0">
                <a:solidFill>
                  <a:srgbClr val="002060"/>
                </a:solidFill>
              </a:rPr>
              <a:t>• Ensuring they are getting enough sleep &amp; exercise</a:t>
            </a:r>
            <a:endParaRPr lang="en-GB" sz="2800" dirty="0">
              <a:solidFill>
                <a:srgbClr val="002060"/>
              </a:solidFill>
            </a:endParaRPr>
          </a:p>
        </p:txBody>
      </p:sp>
    </p:spTree>
    <p:extLst>
      <p:ext uri="{BB962C8B-B14F-4D97-AF65-F5344CB8AC3E}">
        <p14:creationId xmlns:p14="http://schemas.microsoft.com/office/powerpoint/2010/main" val="294358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158643" y="6137056"/>
            <a:ext cx="5548763" cy="769441"/>
          </a:xfrm>
          <a:prstGeom prst="rect">
            <a:avLst/>
          </a:prstGeom>
        </p:spPr>
        <p:txBody>
          <a:bodyPr wrap="none">
            <a:spAutoFit/>
          </a:bodyPr>
          <a:lstStyle/>
          <a:p>
            <a:pPr algn="ctr"/>
            <a:r>
              <a:rPr lang="en-GB" sz="4400" dirty="0" smtClean="0">
                <a:solidFill>
                  <a:srgbClr val="002060"/>
                </a:solidFill>
              </a:rPr>
              <a:t>Behaviour expectations</a:t>
            </a:r>
            <a:endParaRPr lang="en-GB" sz="4400" dirty="0">
              <a:solidFill>
                <a:srgbClr val="002060"/>
              </a:solidFill>
            </a:endParaRPr>
          </a:p>
        </p:txBody>
      </p:sp>
      <p:sp>
        <p:nvSpPr>
          <p:cNvPr id="10" name="Content Placeholder 2"/>
          <p:cNvSpPr txBox="1">
            <a:spLocks/>
          </p:cNvSpPr>
          <p:nvPr/>
        </p:nvSpPr>
        <p:spPr>
          <a:xfrm>
            <a:off x="1331153" y="418580"/>
            <a:ext cx="3472776"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Class Charter</a:t>
            </a: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
        <p:nvSpPr>
          <p:cNvPr id="11" name="Content Placeholder 2"/>
          <p:cNvSpPr txBox="1">
            <a:spLocks/>
          </p:cNvSpPr>
          <p:nvPr/>
        </p:nvSpPr>
        <p:spPr>
          <a:xfrm>
            <a:off x="6095999" y="470118"/>
            <a:ext cx="4920576"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Playground Charter</a:t>
            </a: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8963" y="1172912"/>
            <a:ext cx="3363457" cy="4719566"/>
          </a:xfrm>
          <a:prstGeom prst="rect">
            <a:avLst/>
          </a:prstGeom>
        </p:spPr>
      </p:pic>
      <p:pic>
        <p:nvPicPr>
          <p:cNvPr id="12" name="Picture 11"/>
          <p:cNvPicPr>
            <a:picLocks noChangeAspect="1"/>
          </p:cNvPicPr>
          <p:nvPr/>
        </p:nvPicPr>
        <p:blipFill>
          <a:blip r:embed="rId5"/>
          <a:stretch>
            <a:fillRect/>
          </a:stretch>
        </p:blipFill>
        <p:spPr>
          <a:xfrm rot="5400000">
            <a:off x="-1109174" y="2631137"/>
            <a:ext cx="4880651" cy="1862707"/>
          </a:xfrm>
          <a:prstGeom prst="rect">
            <a:avLst/>
          </a:prstGeom>
        </p:spPr>
      </p:pic>
      <p:pic>
        <p:nvPicPr>
          <p:cNvPr id="13" name="Picture 12"/>
          <p:cNvPicPr>
            <a:picLocks noChangeAspect="1"/>
          </p:cNvPicPr>
          <p:nvPr/>
        </p:nvPicPr>
        <p:blipFill>
          <a:blip r:embed="rId6"/>
          <a:stretch>
            <a:fillRect/>
          </a:stretch>
        </p:blipFill>
        <p:spPr>
          <a:xfrm rot="5400000">
            <a:off x="2381249" y="1856755"/>
            <a:ext cx="4229099" cy="3200399"/>
          </a:xfrm>
          <a:prstGeom prst="rect">
            <a:avLst/>
          </a:prstGeom>
        </p:spPr>
      </p:pic>
    </p:spTree>
    <p:extLst>
      <p:ext uri="{BB962C8B-B14F-4D97-AF65-F5344CB8AC3E}">
        <p14:creationId xmlns:p14="http://schemas.microsoft.com/office/powerpoint/2010/main" val="173916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189070" y="6160957"/>
            <a:ext cx="2137445" cy="769441"/>
          </a:xfrm>
          <a:prstGeom prst="rect">
            <a:avLst/>
          </a:prstGeom>
        </p:spPr>
        <p:txBody>
          <a:bodyPr wrap="none">
            <a:spAutoFit/>
          </a:bodyPr>
          <a:lstStyle/>
          <a:p>
            <a:pPr algn="ctr"/>
            <a:r>
              <a:rPr lang="en-GB" sz="4400" smtClean="0">
                <a:solidFill>
                  <a:srgbClr val="002060"/>
                </a:solidFill>
              </a:rPr>
              <a:t>Medical </a:t>
            </a:r>
            <a:endParaRPr lang="en-GB" sz="4400" dirty="0">
              <a:solidFill>
                <a:srgbClr val="002060"/>
              </a:solidFill>
            </a:endParaRPr>
          </a:p>
        </p:txBody>
      </p:sp>
      <p:pic>
        <p:nvPicPr>
          <p:cNvPr id="2" name="Picture 1"/>
          <p:cNvPicPr>
            <a:picLocks noChangeAspect="1"/>
          </p:cNvPicPr>
          <p:nvPr/>
        </p:nvPicPr>
        <p:blipFill rotWithShape="1">
          <a:blip r:embed="rId4"/>
          <a:srcRect b="6008"/>
          <a:stretch/>
        </p:blipFill>
        <p:spPr>
          <a:xfrm>
            <a:off x="9165677" y="3028950"/>
            <a:ext cx="2743200" cy="2781300"/>
          </a:xfrm>
          <a:prstGeom prst="rect">
            <a:avLst/>
          </a:prstGeom>
        </p:spPr>
      </p:pic>
    </p:spTree>
    <p:extLst>
      <p:ext uri="{BB962C8B-B14F-4D97-AF65-F5344CB8AC3E}">
        <p14:creationId xmlns:p14="http://schemas.microsoft.com/office/powerpoint/2010/main" val="1266038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196221" y="6160957"/>
            <a:ext cx="2123146" cy="769441"/>
          </a:xfrm>
          <a:prstGeom prst="rect">
            <a:avLst/>
          </a:prstGeom>
        </p:spPr>
        <p:txBody>
          <a:bodyPr wrap="none">
            <a:spAutoFit/>
          </a:bodyPr>
          <a:lstStyle/>
          <a:p>
            <a:pPr algn="ctr"/>
            <a:r>
              <a:rPr lang="en-GB" sz="4400" dirty="0" smtClean="0">
                <a:solidFill>
                  <a:srgbClr val="002060"/>
                </a:solidFill>
              </a:rPr>
              <a:t>E Safety </a:t>
            </a:r>
            <a:endParaRPr lang="en-GB" sz="4400" dirty="0">
              <a:solidFill>
                <a:srgbClr val="002060"/>
              </a:solidFill>
            </a:endParaRPr>
          </a:p>
        </p:txBody>
      </p:sp>
      <p:pic>
        <p:nvPicPr>
          <p:cNvPr id="2" name="Picture 1"/>
          <p:cNvPicPr>
            <a:picLocks noChangeAspect="1"/>
          </p:cNvPicPr>
          <p:nvPr/>
        </p:nvPicPr>
        <p:blipFill>
          <a:blip r:embed="rId4"/>
          <a:stretch>
            <a:fillRect/>
          </a:stretch>
        </p:blipFill>
        <p:spPr>
          <a:xfrm>
            <a:off x="654565" y="900669"/>
            <a:ext cx="4938713" cy="3657384"/>
          </a:xfrm>
          <a:prstGeom prst="rect">
            <a:avLst/>
          </a:prstGeom>
        </p:spPr>
      </p:pic>
    </p:spTree>
    <p:extLst>
      <p:ext uri="{BB962C8B-B14F-4D97-AF65-F5344CB8AC3E}">
        <p14:creationId xmlns:p14="http://schemas.microsoft.com/office/powerpoint/2010/main" val="260909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3" name="TextBox 2"/>
          <p:cNvSpPr txBox="1"/>
          <p:nvPr/>
        </p:nvSpPr>
        <p:spPr>
          <a:xfrm>
            <a:off x="842211" y="866274"/>
            <a:ext cx="10393479" cy="1754326"/>
          </a:xfrm>
          <a:prstGeom prst="rect">
            <a:avLst/>
          </a:prstGeom>
          <a:noFill/>
        </p:spPr>
        <p:txBody>
          <a:bodyPr wrap="square" rtlCol="0">
            <a:spAutoFit/>
          </a:bodyPr>
          <a:lstStyle/>
          <a:p>
            <a:r>
              <a:rPr lang="en-GB" sz="3600" u="sng" dirty="0" smtClean="0">
                <a:solidFill>
                  <a:schemeClr val="accent1">
                    <a:lumMod val="50000"/>
                  </a:schemeClr>
                </a:solidFill>
              </a:rPr>
              <a:t>Class assembly dates</a:t>
            </a:r>
          </a:p>
          <a:p>
            <a:pPr marL="285750" indent="-285750">
              <a:buFont typeface="Arial" panose="020B0604020202020204" pitchFamily="34" charset="0"/>
              <a:buChar char="•"/>
            </a:pPr>
            <a:r>
              <a:rPr lang="en-GB" sz="3600" dirty="0" smtClean="0">
                <a:solidFill>
                  <a:schemeClr val="accent1">
                    <a:lumMod val="50000"/>
                  </a:schemeClr>
                </a:solidFill>
              </a:rPr>
              <a:t>Corsica class Wednesday 2</a:t>
            </a:r>
            <a:r>
              <a:rPr lang="en-GB" sz="3600" baseline="30000" dirty="0" smtClean="0">
                <a:solidFill>
                  <a:schemeClr val="accent1">
                    <a:lumMod val="50000"/>
                  </a:schemeClr>
                </a:solidFill>
              </a:rPr>
              <a:t>nd</a:t>
            </a:r>
            <a:r>
              <a:rPr lang="en-GB" sz="3600" dirty="0" smtClean="0">
                <a:solidFill>
                  <a:schemeClr val="accent1">
                    <a:lumMod val="50000"/>
                  </a:schemeClr>
                </a:solidFill>
              </a:rPr>
              <a:t> October 2019</a:t>
            </a:r>
          </a:p>
          <a:p>
            <a:pPr marL="285750" indent="-285750">
              <a:buFont typeface="Arial" panose="020B0604020202020204" pitchFamily="34" charset="0"/>
              <a:buChar char="•"/>
            </a:pPr>
            <a:r>
              <a:rPr lang="en-GB" sz="3600" dirty="0" smtClean="0">
                <a:solidFill>
                  <a:schemeClr val="accent1">
                    <a:lumMod val="50000"/>
                  </a:schemeClr>
                </a:solidFill>
              </a:rPr>
              <a:t>Sicily class Wednesday 20</a:t>
            </a:r>
            <a:r>
              <a:rPr lang="en-GB" sz="3600" baseline="30000" dirty="0" smtClean="0">
                <a:solidFill>
                  <a:schemeClr val="accent1">
                    <a:lumMod val="50000"/>
                  </a:schemeClr>
                </a:solidFill>
              </a:rPr>
              <a:t>th</a:t>
            </a:r>
            <a:r>
              <a:rPr lang="en-GB" sz="3600" dirty="0" smtClean="0">
                <a:solidFill>
                  <a:schemeClr val="accent1">
                    <a:lumMod val="50000"/>
                  </a:schemeClr>
                </a:solidFill>
              </a:rPr>
              <a:t> November 2019</a:t>
            </a:r>
          </a:p>
        </p:txBody>
      </p:sp>
    </p:spTree>
    <p:extLst>
      <p:ext uri="{BB962C8B-B14F-4D97-AF65-F5344CB8AC3E}">
        <p14:creationId xmlns:p14="http://schemas.microsoft.com/office/powerpoint/2010/main" val="583211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83244" y="6193490"/>
            <a:ext cx="3949799" cy="769441"/>
          </a:xfrm>
          <a:prstGeom prst="rect">
            <a:avLst/>
          </a:prstGeom>
        </p:spPr>
        <p:txBody>
          <a:bodyPr wrap="none">
            <a:spAutoFit/>
          </a:bodyPr>
          <a:lstStyle/>
          <a:p>
            <a:pPr algn="ctr"/>
            <a:r>
              <a:rPr lang="en-GB" sz="4400" dirty="0" smtClean="0">
                <a:solidFill>
                  <a:srgbClr val="002060"/>
                </a:solidFill>
              </a:rPr>
              <a:t>Communication </a:t>
            </a:r>
            <a:endParaRPr lang="en-GB" sz="4400" dirty="0">
              <a:solidFill>
                <a:srgbClr val="002060"/>
              </a:solidFill>
            </a:endParaRPr>
          </a:p>
        </p:txBody>
      </p:sp>
      <p:sp>
        <p:nvSpPr>
          <p:cNvPr id="10" name="Content Placeholder 2"/>
          <p:cNvSpPr txBox="1">
            <a:spLocks/>
          </p:cNvSpPr>
          <p:nvPr/>
        </p:nvSpPr>
        <p:spPr>
          <a:xfrm>
            <a:off x="485613" y="598131"/>
            <a:ext cx="11305334"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4400" dirty="0" smtClean="0">
                <a:solidFill>
                  <a:srgbClr val="002060"/>
                </a:solidFill>
              </a:rPr>
              <a:t>End of day collection – 3.25</a:t>
            </a: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
        <p:nvSpPr>
          <p:cNvPr id="12" name="Content Placeholder 2"/>
          <p:cNvSpPr txBox="1">
            <a:spLocks/>
          </p:cNvSpPr>
          <p:nvPr/>
        </p:nvSpPr>
        <p:spPr>
          <a:xfrm>
            <a:off x="485613" y="1920710"/>
            <a:ext cx="8947145" cy="2678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900" dirty="0" smtClean="0">
                <a:solidFill>
                  <a:srgbClr val="002060"/>
                </a:solidFill>
                <a:hlinkClick r:id="rId4"/>
              </a:rPr>
              <a:t>m.doherty@brecknock.camden.sch.uk</a:t>
            </a:r>
            <a:endParaRPr lang="en-GB" sz="3900" dirty="0" smtClean="0">
              <a:solidFill>
                <a:srgbClr val="002060"/>
              </a:solidFill>
            </a:endParaRPr>
          </a:p>
          <a:p>
            <a:r>
              <a:rPr lang="en-GB" sz="3900" dirty="0" smtClean="0">
                <a:solidFill>
                  <a:srgbClr val="002060"/>
                </a:solidFill>
                <a:hlinkClick r:id="rId5"/>
              </a:rPr>
              <a:t>u.ahmed@brecknock.camden.sch.uk</a:t>
            </a:r>
            <a:endParaRPr lang="en-GB" sz="3900" dirty="0" smtClean="0">
              <a:solidFill>
                <a:srgbClr val="002060"/>
              </a:solidFill>
            </a:endParaRPr>
          </a:p>
          <a:p>
            <a:endParaRPr lang="en-GB" sz="3900" dirty="0">
              <a:solidFill>
                <a:srgbClr val="002060"/>
              </a:solidFill>
            </a:endParaRPr>
          </a:p>
          <a:p>
            <a:endParaRPr lang="en-GB" sz="3900" dirty="0" smtClean="0">
              <a:solidFill>
                <a:srgbClr val="002060"/>
              </a:solidFill>
            </a:endParaRPr>
          </a:p>
          <a:p>
            <a:pPr marL="0" indent="0" algn="ctr">
              <a:buFont typeface="Arial"/>
              <a:buNone/>
            </a:pPr>
            <a:endParaRPr lang="en-GB" sz="3600" dirty="0" smtClean="0">
              <a:solidFill>
                <a:srgbClr val="002060"/>
              </a:solidFill>
            </a:endParaRPr>
          </a:p>
          <a:p>
            <a:pPr marL="0" indent="0" algn="ctr">
              <a:buFont typeface="Arial"/>
              <a:buNone/>
            </a:pPr>
            <a:endParaRPr lang="en-GB" sz="4400" dirty="0" smtClean="0">
              <a:solidFill>
                <a:srgbClr val="002060"/>
              </a:solidFill>
            </a:endParaRPr>
          </a:p>
          <a:p>
            <a:pPr marL="0" indent="0" algn="ctr">
              <a:buFont typeface="Arial"/>
              <a:buNone/>
            </a:pP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Tree>
    <p:extLst>
      <p:ext uri="{BB962C8B-B14F-4D97-AF65-F5344CB8AC3E}">
        <p14:creationId xmlns:p14="http://schemas.microsoft.com/office/powerpoint/2010/main" val="421157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0" y="6177223"/>
            <a:ext cx="3897221" cy="769441"/>
          </a:xfrm>
          <a:prstGeom prst="rect">
            <a:avLst/>
          </a:prstGeom>
        </p:spPr>
        <p:txBody>
          <a:bodyPr wrap="none">
            <a:spAutoFit/>
          </a:bodyPr>
          <a:lstStyle/>
          <a:p>
            <a:pPr algn="ctr"/>
            <a:r>
              <a:rPr lang="en-GB" sz="4400" dirty="0" smtClean="0">
                <a:solidFill>
                  <a:srgbClr val="002060"/>
                </a:solidFill>
              </a:rPr>
              <a:t>Curriculum Map</a:t>
            </a:r>
            <a:endParaRPr lang="en-GB" sz="4400" dirty="0">
              <a:solidFill>
                <a:srgbClr val="002060"/>
              </a:solidFill>
            </a:endParaRPr>
          </a:p>
        </p:txBody>
      </p:sp>
      <p:sp>
        <p:nvSpPr>
          <p:cNvPr id="2" name="Cloud Callout 1"/>
          <p:cNvSpPr/>
          <p:nvPr/>
        </p:nvSpPr>
        <p:spPr>
          <a:xfrm>
            <a:off x="5657850" y="2927398"/>
            <a:ext cx="5619750" cy="260985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6139610" y="3447493"/>
            <a:ext cx="4762500" cy="584775"/>
          </a:xfrm>
          <a:prstGeom prst="rect">
            <a:avLst/>
          </a:prstGeom>
          <a:noFill/>
        </p:spPr>
        <p:txBody>
          <a:bodyPr wrap="square" rtlCol="0">
            <a:spAutoFit/>
          </a:bodyPr>
          <a:lstStyle/>
          <a:p>
            <a:pPr algn="ctr"/>
            <a:r>
              <a:rPr lang="en-US" sz="3200" dirty="0" smtClean="0"/>
              <a:t>What does civilized mean?</a:t>
            </a:r>
            <a:endParaRPr lang="en-US" sz="3200" dirty="0"/>
          </a:p>
        </p:txBody>
      </p:sp>
      <p:pic>
        <p:nvPicPr>
          <p:cNvPr id="12" name="Picture 11"/>
          <p:cNvPicPr>
            <a:picLocks noChangeAspect="1"/>
          </p:cNvPicPr>
          <p:nvPr/>
        </p:nvPicPr>
        <p:blipFill>
          <a:blip r:embed="rId4"/>
          <a:stretch>
            <a:fillRect/>
          </a:stretch>
        </p:blipFill>
        <p:spPr>
          <a:xfrm>
            <a:off x="202622" y="317606"/>
            <a:ext cx="11620500" cy="1866900"/>
          </a:xfrm>
          <a:prstGeom prst="rect">
            <a:avLst/>
          </a:prstGeom>
        </p:spPr>
      </p:pic>
      <p:pic>
        <p:nvPicPr>
          <p:cNvPr id="14" name="Picture 13"/>
          <p:cNvPicPr>
            <a:picLocks noChangeAspect="1"/>
          </p:cNvPicPr>
          <p:nvPr/>
        </p:nvPicPr>
        <p:blipFill>
          <a:blip r:embed="rId5"/>
          <a:stretch>
            <a:fillRect/>
          </a:stretch>
        </p:blipFill>
        <p:spPr>
          <a:xfrm>
            <a:off x="1671019" y="3329413"/>
            <a:ext cx="3476516" cy="2207835"/>
          </a:xfrm>
          <a:prstGeom prst="rect">
            <a:avLst/>
          </a:prstGeom>
        </p:spPr>
      </p:pic>
    </p:spTree>
    <p:extLst>
      <p:ext uri="{BB962C8B-B14F-4D97-AF65-F5344CB8AC3E}">
        <p14:creationId xmlns:p14="http://schemas.microsoft.com/office/powerpoint/2010/main" val="2869443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46329" y="6177223"/>
            <a:ext cx="3804568" cy="769441"/>
          </a:xfrm>
          <a:prstGeom prst="rect">
            <a:avLst/>
          </a:prstGeom>
        </p:spPr>
        <p:txBody>
          <a:bodyPr wrap="none">
            <a:spAutoFit/>
          </a:bodyPr>
          <a:lstStyle/>
          <a:p>
            <a:pPr algn="ctr"/>
            <a:r>
              <a:rPr lang="en-GB" sz="4400" dirty="0" smtClean="0">
                <a:solidFill>
                  <a:srgbClr val="002060"/>
                </a:solidFill>
              </a:rPr>
              <a:t>Half-term pacer</a:t>
            </a:r>
            <a:endParaRPr lang="en-GB" sz="4400" dirty="0">
              <a:solidFill>
                <a:srgbClr val="002060"/>
              </a:solidFill>
            </a:endParaRPr>
          </a:p>
        </p:txBody>
      </p:sp>
      <p:pic>
        <p:nvPicPr>
          <p:cNvPr id="2" name="Picture 1"/>
          <p:cNvPicPr>
            <a:picLocks noChangeAspect="1"/>
          </p:cNvPicPr>
          <p:nvPr/>
        </p:nvPicPr>
        <p:blipFill>
          <a:blip r:embed="rId4"/>
          <a:stretch>
            <a:fillRect/>
          </a:stretch>
        </p:blipFill>
        <p:spPr>
          <a:xfrm>
            <a:off x="2326896" y="632979"/>
            <a:ext cx="6425217" cy="4778755"/>
          </a:xfrm>
          <a:prstGeom prst="rect">
            <a:avLst/>
          </a:prstGeom>
        </p:spPr>
      </p:pic>
    </p:spTree>
    <p:extLst>
      <p:ext uri="{BB962C8B-B14F-4D97-AF65-F5344CB8AC3E}">
        <p14:creationId xmlns:p14="http://schemas.microsoft.com/office/powerpoint/2010/main" val="3117965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10" name="Content Placeholder 2"/>
          <p:cNvSpPr txBox="1">
            <a:spLocks/>
          </p:cNvSpPr>
          <p:nvPr/>
        </p:nvSpPr>
        <p:spPr>
          <a:xfrm>
            <a:off x="-1010482" y="6235909"/>
            <a:ext cx="3472776"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Trips</a:t>
            </a: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
        <p:nvSpPr>
          <p:cNvPr id="11" name="Content Placeholder 2"/>
          <p:cNvSpPr txBox="1">
            <a:spLocks/>
          </p:cNvSpPr>
          <p:nvPr/>
        </p:nvSpPr>
        <p:spPr>
          <a:xfrm>
            <a:off x="6095999" y="470118"/>
            <a:ext cx="4920576"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
        <p:nvSpPr>
          <p:cNvPr id="2" name="Rectangle 1"/>
          <p:cNvSpPr/>
          <p:nvPr/>
        </p:nvSpPr>
        <p:spPr>
          <a:xfrm>
            <a:off x="725906" y="2110622"/>
            <a:ext cx="9621252" cy="619272"/>
          </a:xfrm>
          <a:prstGeom prst="rect">
            <a:avLst/>
          </a:prstGeom>
        </p:spPr>
        <p:txBody>
          <a:bodyPr wrap="square">
            <a:spAutoFit/>
          </a:bodyPr>
          <a:lstStyle/>
          <a:p>
            <a:pPr>
              <a:lnSpc>
                <a:spcPct val="107000"/>
              </a:lnSpc>
              <a:spcAft>
                <a:spcPts val="800"/>
              </a:spcAft>
            </a:pPr>
            <a:r>
              <a:rPr lang="en-GB" sz="3200" dirty="0" smtClean="0">
                <a:solidFill>
                  <a:srgbClr val="002060"/>
                </a:solidFill>
              </a:rPr>
              <a:t>Tablet </a:t>
            </a:r>
            <a:r>
              <a:rPr lang="en-GB" sz="3200" dirty="0">
                <a:solidFill>
                  <a:srgbClr val="002060"/>
                </a:solidFill>
              </a:rPr>
              <a:t>session led by </a:t>
            </a:r>
            <a:r>
              <a:rPr lang="en-GB" sz="3200" dirty="0" smtClean="0">
                <a:solidFill>
                  <a:srgbClr val="002060"/>
                </a:solidFill>
              </a:rPr>
              <a:t>teachers</a:t>
            </a:r>
            <a:endParaRPr lang="en-GB" sz="3200"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670" y="1482698"/>
            <a:ext cx="3153133" cy="1875119"/>
          </a:xfrm>
          <a:prstGeom prst="rect">
            <a:avLst/>
          </a:prstGeom>
        </p:spPr>
      </p:pic>
      <p:sp>
        <p:nvSpPr>
          <p:cNvPr id="4" name="Rectangle 3"/>
          <p:cNvSpPr/>
          <p:nvPr/>
        </p:nvSpPr>
        <p:spPr>
          <a:xfrm>
            <a:off x="725906" y="757160"/>
            <a:ext cx="6845969" cy="1973297"/>
          </a:xfrm>
          <a:prstGeom prst="rect">
            <a:avLst/>
          </a:prstGeom>
        </p:spPr>
        <p:txBody>
          <a:bodyPr wrap="square">
            <a:spAutoFit/>
          </a:bodyPr>
          <a:lstStyle/>
          <a:p>
            <a:pPr marL="571500" indent="-571500">
              <a:lnSpc>
                <a:spcPct val="107000"/>
              </a:lnSpc>
              <a:spcAft>
                <a:spcPts val="800"/>
              </a:spcAft>
              <a:buFont typeface="Arial" panose="020B0604020202020204" pitchFamily="34" charset="0"/>
              <a:buChar char="•"/>
            </a:pPr>
            <a:r>
              <a:rPr lang="en-GB" sz="3600" dirty="0">
                <a:solidFill>
                  <a:srgbClr val="002060"/>
                </a:solidFill>
              </a:rPr>
              <a:t>British Museum </a:t>
            </a:r>
            <a:r>
              <a:rPr lang="en-GB" sz="3600" dirty="0" smtClean="0">
                <a:solidFill>
                  <a:srgbClr val="002060"/>
                </a:solidFill>
              </a:rPr>
              <a:t>Workshop Monday 23</a:t>
            </a:r>
            <a:r>
              <a:rPr lang="en-GB" sz="3600" baseline="30000" dirty="0" smtClean="0">
                <a:solidFill>
                  <a:srgbClr val="002060"/>
                </a:solidFill>
              </a:rPr>
              <a:t>rd</a:t>
            </a:r>
            <a:r>
              <a:rPr lang="en-GB" sz="3600" dirty="0" smtClean="0">
                <a:solidFill>
                  <a:srgbClr val="002060"/>
                </a:solidFill>
              </a:rPr>
              <a:t> September:</a:t>
            </a:r>
          </a:p>
          <a:p>
            <a:pPr>
              <a:lnSpc>
                <a:spcPct val="107000"/>
              </a:lnSpc>
              <a:spcAft>
                <a:spcPts val="800"/>
              </a:spcAft>
            </a:pPr>
            <a:endParaRPr lang="en-GB" sz="3600" dirty="0">
              <a:solidFill>
                <a:srgbClr val="002060"/>
              </a:solidFill>
            </a:endParaRPr>
          </a:p>
        </p:txBody>
      </p:sp>
      <p:sp>
        <p:nvSpPr>
          <p:cNvPr id="8" name="Rectangle 7"/>
          <p:cNvSpPr/>
          <p:nvPr/>
        </p:nvSpPr>
        <p:spPr>
          <a:xfrm>
            <a:off x="1100890" y="3055830"/>
            <a:ext cx="6096000" cy="1973297"/>
          </a:xfrm>
          <a:prstGeom prst="rect">
            <a:avLst/>
          </a:prstGeom>
        </p:spPr>
        <p:txBody>
          <a:bodyPr>
            <a:spAutoFit/>
          </a:bodyPr>
          <a:lstStyle/>
          <a:p>
            <a:pPr marL="571500" indent="-571500">
              <a:lnSpc>
                <a:spcPct val="107000"/>
              </a:lnSpc>
              <a:spcAft>
                <a:spcPts val="800"/>
              </a:spcAft>
              <a:buFont typeface="Arial" panose="020B0604020202020204" pitchFamily="34" charset="0"/>
              <a:buChar char="•"/>
            </a:pPr>
            <a:r>
              <a:rPr lang="en-GB" sz="3600" dirty="0" smtClean="0">
                <a:solidFill>
                  <a:srgbClr val="002060"/>
                </a:solidFill>
              </a:rPr>
              <a:t>Poetry performance Wednesday 9</a:t>
            </a:r>
            <a:r>
              <a:rPr lang="en-GB" sz="3600" baseline="30000" dirty="0" smtClean="0">
                <a:solidFill>
                  <a:srgbClr val="002060"/>
                </a:solidFill>
              </a:rPr>
              <a:t>th</a:t>
            </a:r>
            <a:r>
              <a:rPr lang="en-GB" sz="3600" dirty="0" smtClean="0">
                <a:solidFill>
                  <a:srgbClr val="002060"/>
                </a:solidFill>
              </a:rPr>
              <a:t> October.</a:t>
            </a:r>
            <a:endParaRPr lang="en-GB" sz="3600" dirty="0">
              <a:solidFill>
                <a:srgbClr val="002060"/>
              </a:solidFill>
            </a:endParaRPr>
          </a:p>
          <a:p>
            <a:pPr>
              <a:lnSpc>
                <a:spcPct val="107000"/>
              </a:lnSpc>
              <a:spcAft>
                <a:spcPts val="800"/>
              </a:spcAft>
            </a:pPr>
            <a:endParaRPr lang="en-GB" sz="3600" dirty="0">
              <a:solidFill>
                <a:srgbClr val="002060"/>
              </a:solidFill>
            </a:endParaRPr>
          </a:p>
        </p:txBody>
      </p:sp>
    </p:spTree>
    <p:extLst>
      <p:ext uri="{BB962C8B-B14F-4D97-AF65-F5344CB8AC3E}">
        <p14:creationId xmlns:p14="http://schemas.microsoft.com/office/powerpoint/2010/main" val="312536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37541" y="6177223"/>
            <a:ext cx="3972306" cy="769441"/>
          </a:xfrm>
          <a:prstGeom prst="rect">
            <a:avLst/>
          </a:prstGeom>
        </p:spPr>
        <p:txBody>
          <a:bodyPr wrap="none">
            <a:spAutoFit/>
          </a:bodyPr>
          <a:lstStyle/>
          <a:p>
            <a:pPr algn="ctr"/>
            <a:r>
              <a:rPr lang="en-GB" sz="4400" dirty="0" smtClean="0">
                <a:solidFill>
                  <a:srgbClr val="002060"/>
                </a:solidFill>
              </a:rPr>
              <a:t>Class Timetables</a:t>
            </a:r>
            <a:endParaRPr lang="en-GB" sz="4400" dirty="0">
              <a:solidFill>
                <a:srgbClr val="002060"/>
              </a:solidFill>
            </a:endParaRPr>
          </a:p>
        </p:txBody>
      </p:sp>
      <p:pic>
        <p:nvPicPr>
          <p:cNvPr id="3" name="Picture 2"/>
          <p:cNvPicPr>
            <a:picLocks noChangeAspect="1"/>
          </p:cNvPicPr>
          <p:nvPr/>
        </p:nvPicPr>
        <p:blipFill>
          <a:blip r:embed="rId4"/>
          <a:stretch>
            <a:fillRect/>
          </a:stretch>
        </p:blipFill>
        <p:spPr>
          <a:xfrm>
            <a:off x="110790" y="231607"/>
            <a:ext cx="5568114" cy="3743467"/>
          </a:xfrm>
          <a:prstGeom prst="rect">
            <a:avLst/>
          </a:prstGeom>
        </p:spPr>
      </p:pic>
      <p:pic>
        <p:nvPicPr>
          <p:cNvPr id="4" name="Picture 3"/>
          <p:cNvPicPr>
            <a:picLocks noChangeAspect="1"/>
          </p:cNvPicPr>
          <p:nvPr/>
        </p:nvPicPr>
        <p:blipFill>
          <a:blip r:embed="rId5"/>
          <a:stretch>
            <a:fillRect/>
          </a:stretch>
        </p:blipFill>
        <p:spPr>
          <a:xfrm>
            <a:off x="5744217" y="1746084"/>
            <a:ext cx="6336632" cy="4137930"/>
          </a:xfrm>
          <a:prstGeom prst="rect">
            <a:avLst/>
          </a:prstGeom>
        </p:spPr>
      </p:pic>
    </p:spTree>
    <p:extLst>
      <p:ext uri="{BB962C8B-B14F-4D97-AF65-F5344CB8AC3E}">
        <p14:creationId xmlns:p14="http://schemas.microsoft.com/office/powerpoint/2010/main" val="71126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9" name="Content Placeholder 2"/>
          <p:cNvSpPr>
            <a:spLocks noGrp="1"/>
          </p:cNvSpPr>
          <p:nvPr>
            <p:ph idx="1"/>
          </p:nvPr>
        </p:nvSpPr>
        <p:spPr>
          <a:xfrm>
            <a:off x="7235329" y="558025"/>
            <a:ext cx="4146545" cy="1482551"/>
          </a:xfrm>
        </p:spPr>
        <p:txBody>
          <a:bodyPr>
            <a:normAutofit/>
          </a:bodyPr>
          <a:lstStyle/>
          <a:p>
            <a:pPr marL="0" indent="0" algn="ctr">
              <a:buNone/>
            </a:pPr>
            <a:r>
              <a:rPr lang="en-GB" sz="4400" dirty="0" smtClean="0">
                <a:solidFill>
                  <a:srgbClr val="002060"/>
                </a:solidFill>
              </a:rPr>
              <a:t>P.E. uniform</a:t>
            </a:r>
            <a:endParaRPr lang="en-GB" sz="3600" dirty="0" smtClean="0">
              <a:solidFill>
                <a:srgbClr val="002060"/>
              </a:solidFill>
            </a:endParaRPr>
          </a:p>
          <a:p>
            <a:pPr marL="0" indent="0" algn="ctr">
              <a:buNone/>
            </a:pPr>
            <a:endParaRPr lang="en-GB" sz="4400" dirty="0" smtClean="0">
              <a:solidFill>
                <a:srgbClr val="002060"/>
              </a:solidFill>
            </a:endParaRPr>
          </a:p>
          <a:p>
            <a:pPr marL="0" indent="0" algn="ctr">
              <a:buNone/>
            </a:pPr>
            <a:endParaRPr lang="en-GB" sz="4000" dirty="0" smtClean="0">
              <a:solidFill>
                <a:srgbClr val="002060"/>
              </a:solidFill>
            </a:endParaRPr>
          </a:p>
          <a:p>
            <a:pPr marL="0" indent="0" algn="ctr">
              <a:buNone/>
            </a:pPr>
            <a:endParaRPr lang="en-US" sz="4400" dirty="0">
              <a:solidFill>
                <a:srgbClr val="002060"/>
              </a:solidFill>
            </a:endParaRPr>
          </a:p>
          <a:p>
            <a:pPr marL="0" indent="0" algn="ctr">
              <a:buNone/>
            </a:pPr>
            <a:endParaRPr lang="en-GB" sz="3600" b="0" dirty="0" smtClean="0">
              <a:solidFill>
                <a:srgbClr val="002060"/>
              </a:solidFill>
            </a:endParaRPr>
          </a:p>
          <a:p>
            <a:pPr marL="0" indent="0">
              <a:buNone/>
            </a:pPr>
            <a:endParaRPr lang="en-GB" sz="1406" b="0" dirty="0">
              <a:solidFill>
                <a:schemeClr val="accent6"/>
              </a:solidFill>
            </a:endParaRPr>
          </a:p>
          <a:p>
            <a:pPr marL="257175" indent="-257175">
              <a:buFont typeface="Wingdings" panose="05000000000000000000" pitchFamily="2" charset="2"/>
              <a:buChar char="v"/>
            </a:pPr>
            <a:endParaRPr lang="en-GB" sz="1406" b="0" dirty="0" smtClean="0">
              <a:solidFill>
                <a:schemeClr val="accent6"/>
              </a:solidFill>
            </a:endParaRPr>
          </a:p>
          <a:p>
            <a:pPr marL="257175" indent="-257175">
              <a:buFont typeface="Wingdings" panose="05000000000000000000" pitchFamily="2" charset="2"/>
              <a:buChar char="v"/>
            </a:pPr>
            <a:endParaRPr lang="en-GB" sz="1406" b="0" dirty="0">
              <a:solidFill>
                <a:schemeClr val="accent6"/>
              </a:solidFill>
            </a:endParaRPr>
          </a:p>
          <a:p>
            <a:pPr marL="0" indent="0">
              <a:buNone/>
            </a:pPr>
            <a:endParaRPr lang="en-GB" dirty="0"/>
          </a:p>
          <a:p>
            <a:pPr marL="0" indent="0">
              <a:buNone/>
            </a:pPr>
            <a:endParaRPr lang="en-GB" dirty="0"/>
          </a:p>
        </p:txBody>
      </p:sp>
      <p:sp>
        <p:nvSpPr>
          <p:cNvPr id="8" name="Rectangle 7"/>
          <p:cNvSpPr/>
          <p:nvPr/>
        </p:nvSpPr>
        <p:spPr>
          <a:xfrm>
            <a:off x="86343" y="6206310"/>
            <a:ext cx="2078775" cy="769441"/>
          </a:xfrm>
          <a:prstGeom prst="rect">
            <a:avLst/>
          </a:prstGeom>
        </p:spPr>
        <p:txBody>
          <a:bodyPr wrap="none">
            <a:spAutoFit/>
          </a:bodyPr>
          <a:lstStyle/>
          <a:p>
            <a:pPr algn="ctr"/>
            <a:r>
              <a:rPr lang="en-GB" sz="4400" dirty="0" smtClean="0">
                <a:solidFill>
                  <a:srgbClr val="002060"/>
                </a:solidFill>
              </a:rPr>
              <a:t>Uniform</a:t>
            </a:r>
            <a:endParaRPr lang="en-GB" sz="4400" dirty="0">
              <a:solidFill>
                <a:srgbClr val="002060"/>
              </a:solidFill>
            </a:endParaRPr>
          </a:p>
        </p:txBody>
      </p:sp>
      <p:sp>
        <p:nvSpPr>
          <p:cNvPr id="10" name="Content Placeholder 2"/>
          <p:cNvSpPr txBox="1">
            <a:spLocks/>
          </p:cNvSpPr>
          <p:nvPr/>
        </p:nvSpPr>
        <p:spPr>
          <a:xfrm>
            <a:off x="222347" y="558025"/>
            <a:ext cx="4146545"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School Uniform </a:t>
            </a:r>
          </a:p>
          <a:p>
            <a:pPr marL="0" indent="0" algn="ctr">
              <a:buFont typeface="Arial"/>
              <a:buNone/>
            </a:pPr>
            <a:r>
              <a:rPr lang="en-GB" sz="3600" dirty="0" smtClean="0">
                <a:solidFill>
                  <a:srgbClr val="002060"/>
                </a:solidFill>
              </a:rPr>
              <a:t>(Winter term)</a:t>
            </a:r>
          </a:p>
          <a:p>
            <a:pPr marL="0" indent="0" algn="ctr">
              <a:buFont typeface="Arial"/>
              <a:buNone/>
            </a:pPr>
            <a:endParaRPr lang="en-GB" sz="4400" dirty="0" smtClean="0">
              <a:solidFill>
                <a:srgbClr val="002060"/>
              </a:solidFill>
            </a:endParaRPr>
          </a:p>
          <a:p>
            <a:pPr marL="0" indent="0" algn="ctr">
              <a:buFont typeface="Arial"/>
              <a:buNone/>
            </a:pP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cxnSp>
        <p:nvCxnSpPr>
          <p:cNvPr id="4" name="Straight Connector 3"/>
          <p:cNvCxnSpPr/>
          <p:nvPr/>
        </p:nvCxnSpPr>
        <p:spPr>
          <a:xfrm>
            <a:off x="5943600" y="649705"/>
            <a:ext cx="48126" cy="5125453"/>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892" y="263906"/>
            <a:ext cx="3149415" cy="2388483"/>
          </a:xfrm>
          <a:prstGeom prst="rect">
            <a:avLst/>
          </a:prstGeom>
        </p:spPr>
      </p:pic>
      <p:sp>
        <p:nvSpPr>
          <p:cNvPr id="12" name="Content Placeholder 2"/>
          <p:cNvSpPr txBox="1">
            <a:spLocks/>
          </p:cNvSpPr>
          <p:nvPr/>
        </p:nvSpPr>
        <p:spPr>
          <a:xfrm>
            <a:off x="154715" y="2693247"/>
            <a:ext cx="6143919" cy="267836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900" dirty="0" err="1" smtClean="0">
                <a:solidFill>
                  <a:srgbClr val="002060"/>
                </a:solidFill>
              </a:rPr>
              <a:t>Brecknock</a:t>
            </a:r>
            <a:r>
              <a:rPr lang="en-GB" sz="3900" dirty="0" smtClean="0">
                <a:solidFill>
                  <a:srgbClr val="002060"/>
                </a:solidFill>
              </a:rPr>
              <a:t> T. Shirt</a:t>
            </a:r>
          </a:p>
          <a:p>
            <a:r>
              <a:rPr lang="en-GB" sz="3900" dirty="0" err="1" smtClean="0">
                <a:solidFill>
                  <a:srgbClr val="002060"/>
                </a:solidFill>
              </a:rPr>
              <a:t>Brecknock</a:t>
            </a:r>
            <a:r>
              <a:rPr lang="en-GB" sz="3900" dirty="0" smtClean="0">
                <a:solidFill>
                  <a:srgbClr val="002060"/>
                </a:solidFill>
              </a:rPr>
              <a:t> cardigan /sweatshirt</a:t>
            </a:r>
          </a:p>
          <a:p>
            <a:r>
              <a:rPr lang="en-GB" sz="3900" dirty="0" smtClean="0">
                <a:solidFill>
                  <a:srgbClr val="002060"/>
                </a:solidFill>
              </a:rPr>
              <a:t>Blue or black tracksuit bottoms</a:t>
            </a:r>
          </a:p>
          <a:p>
            <a:r>
              <a:rPr lang="en-GB" sz="3900" dirty="0" smtClean="0">
                <a:solidFill>
                  <a:srgbClr val="002060"/>
                </a:solidFill>
              </a:rPr>
              <a:t>Trainers</a:t>
            </a:r>
          </a:p>
          <a:p>
            <a:pPr marL="0" indent="0" algn="ctr">
              <a:buFont typeface="Arial"/>
              <a:buNone/>
            </a:pPr>
            <a:endParaRPr lang="en-GB" sz="3600" dirty="0" smtClean="0">
              <a:solidFill>
                <a:srgbClr val="002060"/>
              </a:solidFill>
            </a:endParaRPr>
          </a:p>
          <a:p>
            <a:pPr marL="0" indent="0" algn="ctr">
              <a:buFont typeface="Arial"/>
              <a:buNone/>
            </a:pPr>
            <a:endParaRPr lang="en-GB" sz="4400" dirty="0" smtClean="0">
              <a:solidFill>
                <a:srgbClr val="002060"/>
              </a:solidFill>
            </a:endParaRPr>
          </a:p>
          <a:p>
            <a:pPr marL="0" indent="0" algn="ctr">
              <a:buFont typeface="Arial"/>
              <a:buNone/>
            </a:pP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
        <p:nvSpPr>
          <p:cNvPr id="13" name="Content Placeholder 2"/>
          <p:cNvSpPr txBox="1">
            <a:spLocks/>
          </p:cNvSpPr>
          <p:nvPr/>
        </p:nvSpPr>
        <p:spPr>
          <a:xfrm>
            <a:off x="6236641" y="2723677"/>
            <a:ext cx="6143919" cy="2678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3600" dirty="0" smtClean="0">
                <a:solidFill>
                  <a:srgbClr val="002060"/>
                </a:solidFill>
              </a:rPr>
              <a:t>White T. Shirt</a:t>
            </a:r>
          </a:p>
          <a:p>
            <a:r>
              <a:rPr lang="en-GB" sz="3600" dirty="0" smtClean="0">
                <a:solidFill>
                  <a:srgbClr val="002060"/>
                </a:solidFill>
              </a:rPr>
              <a:t>Blue or black tracksuit bottoms</a:t>
            </a:r>
          </a:p>
          <a:p>
            <a:r>
              <a:rPr lang="en-GB" sz="3600" dirty="0" smtClean="0">
                <a:solidFill>
                  <a:srgbClr val="002060"/>
                </a:solidFill>
              </a:rPr>
              <a:t>Trainers</a:t>
            </a:r>
            <a:endParaRPr lang="en-GB" sz="3200" dirty="0" smtClean="0">
              <a:solidFill>
                <a:srgbClr val="002060"/>
              </a:solidFill>
            </a:endParaRPr>
          </a:p>
          <a:p>
            <a:pPr marL="0" indent="0" algn="ctr">
              <a:buFont typeface="Arial"/>
              <a:buNone/>
            </a:pPr>
            <a:endParaRPr lang="en-GB" sz="4400" dirty="0" smtClean="0">
              <a:solidFill>
                <a:srgbClr val="002060"/>
              </a:solidFill>
            </a:endParaRPr>
          </a:p>
          <a:p>
            <a:pPr marL="0" indent="0" algn="ctr">
              <a:buFont typeface="Arial"/>
              <a:buNone/>
            </a:pP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spTree>
    <p:extLst>
      <p:ext uri="{BB962C8B-B14F-4D97-AF65-F5344CB8AC3E}">
        <p14:creationId xmlns:p14="http://schemas.microsoft.com/office/powerpoint/2010/main" val="1657337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0" y="6176540"/>
            <a:ext cx="2712602" cy="769441"/>
          </a:xfrm>
          <a:prstGeom prst="rect">
            <a:avLst/>
          </a:prstGeom>
        </p:spPr>
        <p:txBody>
          <a:bodyPr wrap="none">
            <a:spAutoFit/>
          </a:bodyPr>
          <a:lstStyle/>
          <a:p>
            <a:pPr algn="ctr"/>
            <a:r>
              <a:rPr lang="en-GB" sz="4400" dirty="0" smtClean="0">
                <a:solidFill>
                  <a:srgbClr val="002060"/>
                </a:solidFill>
              </a:rPr>
              <a:t>Homework</a:t>
            </a:r>
            <a:endParaRPr lang="en-GB" sz="4400" dirty="0">
              <a:solidFill>
                <a:srgbClr val="002060"/>
              </a:solidFill>
            </a:endParaRPr>
          </a:p>
        </p:txBody>
      </p:sp>
      <p:sp>
        <p:nvSpPr>
          <p:cNvPr id="10" name="Content Placeholder 2"/>
          <p:cNvSpPr txBox="1">
            <a:spLocks/>
          </p:cNvSpPr>
          <p:nvPr/>
        </p:nvSpPr>
        <p:spPr>
          <a:xfrm>
            <a:off x="485613" y="405626"/>
            <a:ext cx="11220773"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Daily Reading</a:t>
            </a:r>
          </a:p>
          <a:p>
            <a:pPr marL="0" indent="0" algn="ctr">
              <a:buFont typeface="Arial"/>
              <a:buNone/>
            </a:pPr>
            <a:endParaRPr lang="en-GB" sz="4400" dirty="0" smtClean="0">
              <a:solidFill>
                <a:srgbClr val="002060"/>
              </a:solidFill>
            </a:endParaRPr>
          </a:p>
          <a:p>
            <a:pPr marL="0" indent="0" algn="ctr">
              <a:buFont typeface="Arial"/>
              <a:buNone/>
            </a:pP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783" y="2322801"/>
            <a:ext cx="2563843" cy="355995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805" y="2322801"/>
            <a:ext cx="4906540" cy="3559950"/>
          </a:xfrm>
          <a:prstGeom prst="rect">
            <a:avLst/>
          </a:prstGeom>
        </p:spPr>
      </p:pic>
      <p:pic>
        <p:nvPicPr>
          <p:cNvPr id="2" name="Picture 1"/>
          <p:cNvPicPr>
            <a:picLocks noChangeAspect="1"/>
          </p:cNvPicPr>
          <p:nvPr/>
        </p:nvPicPr>
        <p:blipFill>
          <a:blip r:embed="rId6"/>
          <a:stretch>
            <a:fillRect/>
          </a:stretch>
        </p:blipFill>
        <p:spPr>
          <a:xfrm>
            <a:off x="273130" y="405626"/>
            <a:ext cx="3535945" cy="4694272"/>
          </a:xfrm>
          <a:prstGeom prst="rect">
            <a:avLst/>
          </a:prstGeom>
        </p:spPr>
      </p:pic>
    </p:spTree>
    <p:extLst>
      <p:ext uri="{BB962C8B-B14F-4D97-AF65-F5344CB8AC3E}">
        <p14:creationId xmlns:p14="http://schemas.microsoft.com/office/powerpoint/2010/main" val="117410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0" y="6176540"/>
            <a:ext cx="2712602" cy="769441"/>
          </a:xfrm>
          <a:prstGeom prst="rect">
            <a:avLst/>
          </a:prstGeom>
        </p:spPr>
        <p:txBody>
          <a:bodyPr wrap="none">
            <a:spAutoFit/>
          </a:bodyPr>
          <a:lstStyle/>
          <a:p>
            <a:pPr algn="ctr"/>
            <a:r>
              <a:rPr lang="en-GB" sz="4400" dirty="0" smtClean="0">
                <a:solidFill>
                  <a:srgbClr val="002060"/>
                </a:solidFill>
              </a:rPr>
              <a:t>Homework</a:t>
            </a:r>
            <a:endParaRPr lang="en-GB" sz="4400" dirty="0">
              <a:solidFill>
                <a:srgbClr val="002060"/>
              </a:solidFill>
            </a:endParaRPr>
          </a:p>
        </p:txBody>
      </p:sp>
      <p:sp>
        <p:nvSpPr>
          <p:cNvPr id="10" name="Content Placeholder 2"/>
          <p:cNvSpPr txBox="1">
            <a:spLocks/>
          </p:cNvSpPr>
          <p:nvPr/>
        </p:nvSpPr>
        <p:spPr>
          <a:xfrm>
            <a:off x="343520" y="142482"/>
            <a:ext cx="11220773" cy="1482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3600" dirty="0" smtClean="0">
                <a:solidFill>
                  <a:srgbClr val="002060"/>
                </a:solidFill>
              </a:rPr>
              <a:t>Weekly maths and spelling</a:t>
            </a:r>
          </a:p>
          <a:p>
            <a:pPr marL="0" indent="0" algn="ctr">
              <a:buFont typeface="Arial"/>
              <a:buNone/>
            </a:pPr>
            <a:endParaRPr lang="en-GB" sz="3600" dirty="0" smtClean="0">
              <a:solidFill>
                <a:srgbClr val="002060"/>
              </a:solidFill>
            </a:endParaRPr>
          </a:p>
          <a:p>
            <a:pPr marL="0" indent="0" algn="ctr">
              <a:buFont typeface="Arial"/>
              <a:buNone/>
            </a:pPr>
            <a:endParaRPr lang="en-GB" sz="3600" dirty="0" smtClean="0">
              <a:solidFill>
                <a:srgbClr val="002060"/>
              </a:solidFill>
            </a:endParaRPr>
          </a:p>
          <a:p>
            <a:pPr marL="0" indent="0" algn="ctr">
              <a:buFont typeface="Arial"/>
              <a:buNone/>
            </a:pPr>
            <a:endParaRPr lang="en-US" sz="36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3600" dirty="0" smtClean="0">
              <a:solidFill>
                <a:schemeClr val="accent6"/>
              </a:solidFill>
            </a:endParaRPr>
          </a:p>
          <a:p>
            <a:pPr marL="257175" indent="-257175">
              <a:buFont typeface="Wingdings" panose="05000000000000000000" pitchFamily="2" charset="2"/>
              <a:buChar char="v"/>
            </a:pPr>
            <a:endParaRPr lang="en-GB" sz="3600" dirty="0" smtClean="0">
              <a:solidFill>
                <a:schemeClr val="accent6"/>
              </a:solidFill>
            </a:endParaRPr>
          </a:p>
          <a:p>
            <a:pPr marL="257175" indent="-257175">
              <a:buFont typeface="Wingdings" panose="05000000000000000000" pitchFamily="2" charset="2"/>
              <a:buChar char="v"/>
            </a:pPr>
            <a:endParaRPr lang="en-GB" sz="3600" dirty="0" smtClean="0">
              <a:solidFill>
                <a:schemeClr val="accent6"/>
              </a:solidFill>
            </a:endParaRPr>
          </a:p>
          <a:p>
            <a:pPr marL="0" indent="0">
              <a:buFont typeface="Arial"/>
              <a:buNone/>
            </a:pPr>
            <a:endParaRPr lang="en-GB" sz="3600" dirty="0" smtClean="0"/>
          </a:p>
          <a:p>
            <a:pPr marL="0" indent="0">
              <a:buFont typeface="Arial"/>
              <a:buNone/>
            </a:pPr>
            <a:r>
              <a:rPr lang="en-GB" sz="3600" dirty="0" smtClean="0">
                <a:hlinkClick r:id="rId4"/>
              </a:rPr>
              <a:t>Spelling</a:t>
            </a:r>
            <a:endParaRPr lang="en-GB" sz="3600" dirty="0"/>
          </a:p>
        </p:txBody>
      </p:sp>
      <p:pic>
        <p:nvPicPr>
          <p:cNvPr id="4" name="Picture 3"/>
          <p:cNvPicPr>
            <a:picLocks noChangeAspect="1"/>
          </p:cNvPicPr>
          <p:nvPr/>
        </p:nvPicPr>
        <p:blipFill>
          <a:blip r:embed="rId5"/>
          <a:stretch>
            <a:fillRect/>
          </a:stretch>
        </p:blipFill>
        <p:spPr>
          <a:xfrm>
            <a:off x="343520" y="604515"/>
            <a:ext cx="4321302" cy="2989394"/>
          </a:xfrm>
          <a:prstGeom prst="rect">
            <a:avLst/>
          </a:prstGeom>
        </p:spPr>
      </p:pic>
      <p:pic>
        <p:nvPicPr>
          <p:cNvPr id="11" name="Picture 10"/>
          <p:cNvPicPr>
            <a:picLocks noChangeAspect="1"/>
          </p:cNvPicPr>
          <p:nvPr/>
        </p:nvPicPr>
        <p:blipFill>
          <a:blip r:embed="rId6"/>
          <a:stretch>
            <a:fillRect/>
          </a:stretch>
        </p:blipFill>
        <p:spPr>
          <a:xfrm rot="723110">
            <a:off x="5897227" y="1283686"/>
            <a:ext cx="5940218" cy="3736067"/>
          </a:xfrm>
          <a:prstGeom prst="rect">
            <a:avLst/>
          </a:prstGeom>
        </p:spPr>
      </p:pic>
      <p:pic>
        <p:nvPicPr>
          <p:cNvPr id="2" name="Picture 1"/>
          <p:cNvPicPr>
            <a:picLocks noChangeAspect="1"/>
          </p:cNvPicPr>
          <p:nvPr/>
        </p:nvPicPr>
        <p:blipFill>
          <a:blip r:embed="rId7"/>
          <a:stretch>
            <a:fillRect/>
          </a:stretch>
        </p:blipFill>
        <p:spPr>
          <a:xfrm>
            <a:off x="0" y="3593909"/>
            <a:ext cx="4150043" cy="2142164"/>
          </a:xfrm>
          <a:prstGeom prst="rect">
            <a:avLst/>
          </a:prstGeom>
        </p:spPr>
      </p:pic>
    </p:spTree>
    <p:extLst>
      <p:ext uri="{BB962C8B-B14F-4D97-AF65-F5344CB8AC3E}">
        <p14:creationId xmlns:p14="http://schemas.microsoft.com/office/powerpoint/2010/main" val="124216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60957"/>
            <a:ext cx="12192000" cy="801974"/>
            <a:chOff x="4997" y="5322891"/>
            <a:chExt cx="12192000" cy="801974"/>
          </a:xfrm>
        </p:grpSpPr>
        <p:sp>
          <p:nvSpPr>
            <p:cNvPr id="6" name="Rectangle 5"/>
            <p:cNvSpPr/>
            <p:nvPr/>
          </p:nvSpPr>
          <p:spPr>
            <a:xfrm>
              <a:off x="4997" y="5322891"/>
              <a:ext cx="12192000" cy="801974"/>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530" y="5397843"/>
              <a:ext cx="3249488" cy="652072"/>
            </a:xfrm>
            <a:prstGeom prst="rect">
              <a:avLst/>
            </a:prstGeom>
          </p:spPr>
        </p:pic>
      </p:grpSp>
      <p:sp>
        <p:nvSpPr>
          <p:cNvPr id="8" name="Rectangle 7"/>
          <p:cNvSpPr/>
          <p:nvPr/>
        </p:nvSpPr>
        <p:spPr>
          <a:xfrm>
            <a:off x="179543" y="6088559"/>
            <a:ext cx="6030369" cy="769441"/>
          </a:xfrm>
          <a:prstGeom prst="rect">
            <a:avLst/>
          </a:prstGeom>
        </p:spPr>
        <p:txBody>
          <a:bodyPr wrap="none">
            <a:spAutoFit/>
          </a:bodyPr>
          <a:lstStyle/>
          <a:p>
            <a:pPr algn="ctr"/>
            <a:r>
              <a:rPr lang="en-GB" sz="4400" dirty="0" smtClean="0">
                <a:solidFill>
                  <a:srgbClr val="002060"/>
                </a:solidFill>
              </a:rPr>
              <a:t>Homework – times tables</a:t>
            </a:r>
            <a:endParaRPr lang="en-GB" sz="4400" dirty="0">
              <a:solidFill>
                <a:srgbClr val="002060"/>
              </a:solidFill>
            </a:endParaRPr>
          </a:p>
        </p:txBody>
      </p:sp>
      <p:sp>
        <p:nvSpPr>
          <p:cNvPr id="10" name="Content Placeholder 2"/>
          <p:cNvSpPr txBox="1">
            <a:spLocks/>
          </p:cNvSpPr>
          <p:nvPr/>
        </p:nvSpPr>
        <p:spPr>
          <a:xfrm>
            <a:off x="485613" y="405626"/>
            <a:ext cx="11220773" cy="1482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4400" dirty="0" smtClean="0">
                <a:solidFill>
                  <a:srgbClr val="002060"/>
                </a:solidFill>
              </a:rPr>
              <a:t>Maths and times tables</a:t>
            </a:r>
          </a:p>
          <a:p>
            <a:pPr marL="0" indent="0" algn="ctr">
              <a:buFont typeface="Arial"/>
              <a:buNone/>
            </a:pPr>
            <a:endParaRPr lang="en-GB" sz="4400" dirty="0" smtClean="0">
              <a:solidFill>
                <a:srgbClr val="002060"/>
              </a:solidFill>
            </a:endParaRPr>
          </a:p>
          <a:p>
            <a:pPr marL="0" indent="0" algn="ctr">
              <a:buFont typeface="Arial"/>
              <a:buNone/>
            </a:pPr>
            <a:endParaRPr lang="en-GB" sz="4000" dirty="0" smtClean="0">
              <a:solidFill>
                <a:srgbClr val="002060"/>
              </a:solidFill>
            </a:endParaRPr>
          </a:p>
          <a:p>
            <a:pPr marL="0" indent="0" algn="ctr">
              <a:buFont typeface="Arial"/>
              <a:buNone/>
            </a:pPr>
            <a:endParaRPr lang="en-US" sz="4400" dirty="0" smtClean="0">
              <a:solidFill>
                <a:srgbClr val="002060"/>
              </a:solidFill>
            </a:endParaRPr>
          </a:p>
          <a:p>
            <a:pPr marL="0" indent="0" algn="ctr">
              <a:buFont typeface="Arial"/>
              <a:buNone/>
            </a:pPr>
            <a:endParaRPr lang="en-GB" sz="3600" dirty="0" smtClean="0">
              <a:solidFill>
                <a:srgbClr val="002060"/>
              </a:solidFill>
            </a:endParaRPr>
          </a:p>
          <a:p>
            <a:pPr marL="0" indent="0">
              <a:buFont typeface="Arial"/>
              <a:buNone/>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257175" indent="-257175">
              <a:buFont typeface="Wingdings" panose="05000000000000000000" pitchFamily="2" charset="2"/>
              <a:buChar char="v"/>
            </a:pPr>
            <a:endParaRPr lang="en-GB" sz="1406" dirty="0" smtClean="0">
              <a:solidFill>
                <a:schemeClr val="accent6"/>
              </a:solidFill>
            </a:endParaRPr>
          </a:p>
          <a:p>
            <a:pPr marL="0" indent="0">
              <a:buFont typeface="Arial"/>
              <a:buNone/>
            </a:pPr>
            <a:endParaRPr lang="en-GB" dirty="0" smtClean="0"/>
          </a:p>
          <a:p>
            <a:pPr marL="0" indent="0">
              <a:buFont typeface="Arial"/>
              <a:buNone/>
            </a:pPr>
            <a:endParaRPr lang="en-GB" dirty="0"/>
          </a:p>
        </p:txBody>
      </p:sp>
      <p:pic>
        <p:nvPicPr>
          <p:cNvPr id="3" name="Picture 2"/>
          <p:cNvPicPr>
            <a:picLocks noChangeAspect="1"/>
          </p:cNvPicPr>
          <p:nvPr/>
        </p:nvPicPr>
        <p:blipFill>
          <a:blip r:embed="rId4"/>
          <a:stretch>
            <a:fillRect/>
          </a:stretch>
        </p:blipFill>
        <p:spPr>
          <a:xfrm rot="21103947">
            <a:off x="539449" y="1380939"/>
            <a:ext cx="5310559" cy="3805204"/>
          </a:xfrm>
          <a:prstGeom prst="rect">
            <a:avLst/>
          </a:prstGeom>
        </p:spPr>
      </p:pic>
      <p:pic>
        <p:nvPicPr>
          <p:cNvPr id="9" name="Picture 8"/>
          <p:cNvPicPr>
            <a:picLocks noChangeAspect="1"/>
          </p:cNvPicPr>
          <p:nvPr/>
        </p:nvPicPr>
        <p:blipFill>
          <a:blip r:embed="rId5"/>
          <a:stretch>
            <a:fillRect/>
          </a:stretch>
        </p:blipFill>
        <p:spPr>
          <a:xfrm rot="899088">
            <a:off x="6503284" y="1657635"/>
            <a:ext cx="5294787" cy="3846735"/>
          </a:xfrm>
          <a:prstGeom prst="rect">
            <a:avLst/>
          </a:prstGeom>
        </p:spPr>
      </p:pic>
    </p:spTree>
    <p:extLst>
      <p:ext uri="{BB962C8B-B14F-4D97-AF65-F5344CB8AC3E}">
        <p14:creationId xmlns:p14="http://schemas.microsoft.com/office/powerpoint/2010/main" val="172698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5707</TotalTime>
  <Words>1252</Words>
  <Application>Microsoft Office PowerPoint</Application>
  <PresentationFormat>Widescreen</PresentationFormat>
  <Paragraphs>199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Mangal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Learning Behaviours</dc:title>
  <dc:creator>Microsoft Office User</dc:creator>
  <cp:lastModifiedBy>Henry Commander</cp:lastModifiedBy>
  <cp:revision>226</cp:revision>
  <cp:lastPrinted>2019-09-11T12:14:21Z</cp:lastPrinted>
  <dcterms:created xsi:type="dcterms:W3CDTF">2018-12-30T19:50:45Z</dcterms:created>
  <dcterms:modified xsi:type="dcterms:W3CDTF">2019-09-24T14:18:21Z</dcterms:modified>
</cp:coreProperties>
</file>