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61" r:id="rId5"/>
    <p:sldId id="258" r:id="rId6"/>
    <p:sldId id="262" r:id="rId7"/>
    <p:sldId id="259" r:id="rId8"/>
    <p:sldId id="264" r:id="rId9"/>
    <p:sldId id="263" r:id="rId10"/>
    <p:sldId id="265" r:id="rId11"/>
    <p:sldId id="268" r:id="rId12"/>
    <p:sldId id="267"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10/17/2018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pPr/>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pPr/>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pPr/>
              <a:t>10/17/2018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10/17/2018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pPr/>
              <a:t>10/17/2018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pPr/>
              <a:t>10/17/2018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pPr/>
              <a:t>10/17/2018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pPr/>
              <a:t>10/17/2018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10/17/2018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10/17/2018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10/17/2018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36171" y="3497535"/>
            <a:ext cx="6831673" cy="1086237"/>
          </a:xfrm>
        </p:spPr>
        <p:txBody>
          <a:bodyPr>
            <a:noAutofit/>
          </a:bodyPr>
          <a:lstStyle/>
          <a:p>
            <a:r>
              <a:rPr lang="en-GB" sz="3200" dirty="0" smtClean="0"/>
              <a:t>Lower </a:t>
            </a:r>
            <a:r>
              <a:rPr lang="en-GB" sz="3200" dirty="0" err="1"/>
              <a:t>Treginnis</a:t>
            </a:r>
            <a:r>
              <a:rPr lang="en-GB" sz="3200" dirty="0"/>
              <a:t> </a:t>
            </a:r>
          </a:p>
          <a:p>
            <a:r>
              <a:rPr lang="en-GB" sz="3200" dirty="0"/>
              <a:t>St </a:t>
            </a:r>
            <a:r>
              <a:rPr lang="en-GB" sz="3200" dirty="0" err="1"/>
              <a:t>Davids</a:t>
            </a:r>
            <a:r>
              <a:rPr lang="en-GB" sz="3200" dirty="0"/>
              <a:t> </a:t>
            </a:r>
          </a:p>
          <a:p>
            <a:r>
              <a:rPr lang="en-GB" sz="3200" dirty="0"/>
              <a:t>Pembrokeshire </a:t>
            </a:r>
          </a:p>
          <a:p>
            <a:r>
              <a:rPr lang="en-GB" sz="3200" dirty="0"/>
              <a:t>SA62 6RS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409" y="1190214"/>
            <a:ext cx="7591831" cy="2307321"/>
          </a:xfrm>
          <a:prstGeom prst="rect">
            <a:avLst/>
          </a:prstGeom>
        </p:spPr>
      </p:pic>
      <p:sp>
        <p:nvSpPr>
          <p:cNvPr id="6" name="Rectangle 5"/>
          <p:cNvSpPr/>
          <p:nvPr/>
        </p:nvSpPr>
        <p:spPr>
          <a:xfrm>
            <a:off x="6610624" y="892002"/>
            <a:ext cx="5024837" cy="369332"/>
          </a:xfrm>
          <a:prstGeom prst="rect">
            <a:avLst/>
          </a:prstGeom>
        </p:spPr>
        <p:txBody>
          <a:bodyPr wrap="none">
            <a:spAutoFit/>
          </a:bodyPr>
          <a:lstStyle/>
          <a:p>
            <a:r>
              <a:rPr lang="en-GB" dirty="0"/>
              <a:t>https://www.youtube.com/watch?v=IscHzOc9P1s</a:t>
            </a:r>
          </a:p>
        </p:txBody>
      </p:sp>
    </p:spTree>
    <p:extLst>
      <p:ext uri="{BB962C8B-B14F-4D97-AF65-F5344CB8AC3E}">
        <p14:creationId xmlns:p14="http://schemas.microsoft.com/office/powerpoint/2010/main" val="1553209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799" y="5077460"/>
            <a:ext cx="11183708" cy="1485900"/>
          </a:xfrm>
        </p:spPr>
        <p:txBody>
          <a:bodyPr>
            <a:normAutofit fontScale="90000"/>
          </a:bodyPr>
          <a:lstStyle/>
          <a:p>
            <a:r>
              <a:rPr lang="en-US" sz="2900" dirty="0" smtClean="0">
                <a:latin typeface="SassoonCRInfant" panose="02010503020300020003" pitchFamily="2" charset="0"/>
              </a:rPr>
              <a:t>There are 4 children’s dormitories on the first floor for the GIRLS</a:t>
            </a:r>
            <a:br>
              <a:rPr lang="en-US" sz="2900" dirty="0" smtClean="0">
                <a:latin typeface="SassoonCRInfant" panose="02010503020300020003" pitchFamily="2" charset="0"/>
              </a:rPr>
            </a:br>
            <a:r>
              <a:rPr lang="en-US" sz="2900" b="1" dirty="0" err="1" smtClean="0">
                <a:latin typeface="SassoonCRInfant" panose="02010503020300020003" pitchFamily="2" charset="0"/>
              </a:rPr>
              <a:t>Porthclais</a:t>
            </a:r>
            <a:r>
              <a:rPr lang="en-US" sz="2900" b="1" dirty="0" smtClean="0">
                <a:latin typeface="SassoonCRInfant" panose="02010503020300020003" pitchFamily="2" charset="0"/>
              </a:rPr>
              <a:t> </a:t>
            </a:r>
            <a:r>
              <a:rPr lang="en-US" sz="2900" dirty="0" smtClean="0">
                <a:latin typeface="SassoonCRInfant" panose="02010503020300020003" pitchFamily="2" charset="0"/>
              </a:rPr>
              <a:t>sleeps </a:t>
            </a:r>
            <a:r>
              <a:rPr lang="en-US" sz="2900" b="1" dirty="0" smtClean="0">
                <a:latin typeface="SassoonCRInfant" panose="02010503020300020003" pitchFamily="2" charset="0"/>
              </a:rPr>
              <a:t>8 </a:t>
            </a:r>
            <a:r>
              <a:rPr lang="en-US" sz="2900" dirty="0" smtClean="0">
                <a:latin typeface="SassoonCRInfant" panose="02010503020300020003" pitchFamily="2" charset="0"/>
              </a:rPr>
              <a:t>with an </a:t>
            </a:r>
            <a:r>
              <a:rPr lang="en-US" sz="2900" dirty="0" err="1" smtClean="0">
                <a:latin typeface="SassoonCRInfant" panose="02010503020300020003" pitchFamily="2" charset="0"/>
              </a:rPr>
              <a:t>en</a:t>
            </a:r>
            <a:r>
              <a:rPr lang="en-US" sz="2900" dirty="0" smtClean="0">
                <a:latin typeface="SassoonCRInfant" panose="02010503020300020003" pitchFamily="2" charset="0"/>
              </a:rPr>
              <a:t>-suite shower room /</a:t>
            </a:r>
            <a:r>
              <a:rPr lang="en-GB" sz="2900" b="1" dirty="0" err="1" smtClean="0">
                <a:latin typeface="SassoonCRInfant" panose="02010503020300020003" pitchFamily="2" charset="0"/>
              </a:rPr>
              <a:t>Porth</a:t>
            </a:r>
            <a:r>
              <a:rPr lang="en-GB" sz="2900" b="1" dirty="0" smtClean="0">
                <a:latin typeface="SassoonCRInfant" panose="02010503020300020003" pitchFamily="2" charset="0"/>
              </a:rPr>
              <a:t> </a:t>
            </a:r>
            <a:r>
              <a:rPr lang="en-GB" sz="2900" b="1" dirty="0" err="1" smtClean="0">
                <a:latin typeface="SassoonCRInfant" panose="02010503020300020003" pitchFamily="2" charset="0"/>
              </a:rPr>
              <a:t>Llisgi</a:t>
            </a:r>
            <a:r>
              <a:rPr lang="en-GB" sz="2900" b="1" dirty="0" smtClean="0">
                <a:latin typeface="SassoonCRInfant" panose="02010503020300020003" pitchFamily="2" charset="0"/>
              </a:rPr>
              <a:t> </a:t>
            </a:r>
            <a:r>
              <a:rPr lang="en-GB" sz="2900" dirty="0" smtClean="0">
                <a:latin typeface="SassoonCRInfant" panose="02010503020300020003" pitchFamily="2" charset="0"/>
              </a:rPr>
              <a:t>sleeps </a:t>
            </a:r>
            <a:r>
              <a:rPr lang="en-GB" sz="2900" b="1" dirty="0" smtClean="0">
                <a:latin typeface="SassoonCRInfant" panose="02010503020300020003" pitchFamily="2" charset="0"/>
              </a:rPr>
              <a:t>6 / </a:t>
            </a:r>
            <a:br>
              <a:rPr lang="en-GB" sz="2900" b="1" dirty="0" smtClean="0">
                <a:latin typeface="SassoonCRInfant" panose="02010503020300020003" pitchFamily="2" charset="0"/>
              </a:rPr>
            </a:br>
            <a:r>
              <a:rPr lang="en-GB" sz="2900" b="1" dirty="0" err="1" smtClean="0">
                <a:latin typeface="SassoonCRInfant" panose="02010503020300020003" pitchFamily="2" charset="0"/>
              </a:rPr>
              <a:t>Henllys</a:t>
            </a:r>
            <a:r>
              <a:rPr lang="en-GB" sz="2900" b="1" dirty="0" smtClean="0">
                <a:latin typeface="SassoonCRInfant" panose="02010503020300020003" pitchFamily="2" charset="0"/>
              </a:rPr>
              <a:t> </a:t>
            </a:r>
            <a:r>
              <a:rPr lang="en-GB" sz="2900" dirty="0" smtClean="0">
                <a:latin typeface="SassoonCRInfant" panose="02010503020300020003" pitchFamily="2" charset="0"/>
              </a:rPr>
              <a:t>sleeps </a:t>
            </a:r>
            <a:r>
              <a:rPr lang="en-GB" sz="2900" b="1" dirty="0" smtClean="0">
                <a:latin typeface="SassoonCRInfant" panose="02010503020300020003" pitchFamily="2" charset="0"/>
              </a:rPr>
              <a:t>4 / </a:t>
            </a:r>
            <a:r>
              <a:rPr lang="en-US" sz="2900" b="1" dirty="0" smtClean="0">
                <a:latin typeface="SassoonCRInfant" panose="02010503020300020003" pitchFamily="2" charset="0"/>
              </a:rPr>
              <a:t>Y </a:t>
            </a:r>
            <a:r>
              <a:rPr lang="en-US" sz="2900" b="1" dirty="0" err="1" smtClean="0">
                <a:latin typeface="SassoonCRInfant" panose="02010503020300020003" pitchFamily="2" charset="0"/>
              </a:rPr>
              <a:t>Ffald</a:t>
            </a:r>
            <a:r>
              <a:rPr lang="en-US" sz="2900" b="1" dirty="0" smtClean="0">
                <a:latin typeface="SassoonCRInfant" panose="02010503020300020003" pitchFamily="2" charset="0"/>
              </a:rPr>
              <a:t> </a:t>
            </a:r>
            <a:r>
              <a:rPr lang="en-US" sz="2900" dirty="0" smtClean="0">
                <a:latin typeface="SassoonCRInfant" panose="02010503020300020003" pitchFamily="2" charset="0"/>
              </a:rPr>
              <a:t>sleeps </a:t>
            </a:r>
            <a:r>
              <a:rPr lang="en-US" sz="2900" b="1" dirty="0" smtClean="0">
                <a:latin typeface="SassoonCRInfant" panose="02010503020300020003" pitchFamily="2" charset="0"/>
              </a:rPr>
              <a:t>7 </a:t>
            </a:r>
            <a:r>
              <a:rPr lang="en-US" sz="2900" dirty="0" smtClean="0">
                <a:latin typeface="SassoonCRInfant" panose="02010503020300020003" pitchFamily="2" charset="0"/>
              </a:rPr>
              <a:t>with an </a:t>
            </a:r>
            <a:r>
              <a:rPr lang="en-US" sz="2900" dirty="0" err="1" smtClean="0">
                <a:latin typeface="SassoonCRInfant" panose="02010503020300020003" pitchFamily="2" charset="0"/>
              </a:rPr>
              <a:t>en</a:t>
            </a:r>
            <a:r>
              <a:rPr lang="en-US" sz="2900" dirty="0" smtClean="0">
                <a:latin typeface="SassoonCRInfant" panose="02010503020300020003" pitchFamily="2" charset="0"/>
              </a:rPr>
              <a:t>-suite shower room</a:t>
            </a:r>
            <a:br>
              <a:rPr lang="en-US" sz="2900" dirty="0" smtClean="0">
                <a:latin typeface="SassoonCRInfant" panose="02010503020300020003" pitchFamily="2" charset="0"/>
              </a:rPr>
            </a:br>
            <a:r>
              <a:rPr lang="en-US" sz="2900" b="1" dirty="0" smtClean="0">
                <a:latin typeface="SassoonCRInfant" panose="02010503020300020003" pitchFamily="2" charset="0"/>
              </a:rPr>
              <a:t>Justinian </a:t>
            </a:r>
            <a:r>
              <a:rPr lang="en-US" sz="2900" dirty="0" smtClean="0">
                <a:latin typeface="SassoonCRInfant" panose="02010503020300020003" pitchFamily="2" charset="0"/>
              </a:rPr>
              <a:t>on the first floor sleep 2 for FEMALE staff</a:t>
            </a:r>
            <a:r>
              <a:rPr lang="en-US" dirty="0"/>
              <a:t/>
            </a:r>
            <a:br>
              <a:rPr lang="en-US" dirty="0"/>
            </a:br>
            <a:endParaRPr lang="en-GB" dirty="0"/>
          </a:p>
        </p:txBody>
      </p:sp>
      <p:sp>
        <p:nvSpPr>
          <p:cNvPr id="5" name="Content Placeholder 4"/>
          <p:cNvSpPr>
            <a:spLocks noGrp="1"/>
          </p:cNvSpPr>
          <p:nvPr>
            <p:ph idx="1"/>
          </p:nvPr>
        </p:nvSpPr>
        <p:spPr>
          <a:xfrm>
            <a:off x="812799" y="1021252"/>
            <a:ext cx="6165651" cy="3581400"/>
          </a:xfrm>
        </p:spPr>
        <p:txBody>
          <a:bodyPr>
            <a:normAutofit/>
          </a:bodyPr>
          <a:lstStyle/>
          <a:p>
            <a:pPr marL="0" indent="0">
              <a:buNone/>
            </a:pPr>
            <a:r>
              <a:rPr lang="en-US" sz="2600" dirty="0" smtClean="0">
                <a:latin typeface="SassoonCRInfant" panose="02010503020300020003" pitchFamily="2" charset="0"/>
              </a:rPr>
              <a:t>There </a:t>
            </a:r>
            <a:r>
              <a:rPr lang="en-US" sz="2600" dirty="0">
                <a:latin typeface="SassoonCRInfant" panose="02010503020300020003" pitchFamily="2" charset="0"/>
              </a:rPr>
              <a:t>are 3 children’s dormitories on the ground floor for the BOYS</a:t>
            </a:r>
          </a:p>
          <a:p>
            <a:pPr marL="0" indent="0">
              <a:buNone/>
            </a:pPr>
            <a:r>
              <a:rPr lang="en-GB" sz="2600" b="1" dirty="0">
                <a:latin typeface="SassoonCRInfant" panose="02010503020300020003" pitchFamily="2" charset="0"/>
              </a:rPr>
              <a:t>Ramsey </a:t>
            </a:r>
            <a:r>
              <a:rPr lang="en-GB" sz="2600" dirty="0">
                <a:latin typeface="SassoonCRInfant" panose="02010503020300020003" pitchFamily="2" charset="0"/>
              </a:rPr>
              <a:t>sleeps </a:t>
            </a:r>
            <a:r>
              <a:rPr lang="en-GB" sz="2600" b="1" dirty="0" smtClean="0">
                <a:latin typeface="SassoonCRInfant" panose="02010503020300020003" pitchFamily="2" charset="0"/>
              </a:rPr>
              <a:t>6 / Buzzard </a:t>
            </a:r>
            <a:r>
              <a:rPr lang="en-GB" sz="2600" dirty="0">
                <a:latin typeface="SassoonCRInfant" panose="02010503020300020003" pitchFamily="2" charset="0"/>
              </a:rPr>
              <a:t>sleeps </a:t>
            </a:r>
            <a:r>
              <a:rPr lang="en-GB" sz="2600" b="1" dirty="0">
                <a:latin typeface="SassoonCRInfant" panose="02010503020300020003" pitchFamily="2" charset="0"/>
              </a:rPr>
              <a:t>6 </a:t>
            </a:r>
            <a:r>
              <a:rPr lang="en-GB" sz="2600" b="1" dirty="0" smtClean="0">
                <a:latin typeface="SassoonCRInfant" panose="02010503020300020003" pitchFamily="2" charset="0"/>
              </a:rPr>
              <a:t>/ Half </a:t>
            </a:r>
            <a:r>
              <a:rPr lang="en-GB" sz="2600" b="1" dirty="0">
                <a:latin typeface="SassoonCRInfant" panose="02010503020300020003" pitchFamily="2" charset="0"/>
              </a:rPr>
              <a:t>Tide </a:t>
            </a:r>
            <a:r>
              <a:rPr lang="en-GB" sz="2600" dirty="0">
                <a:latin typeface="SassoonCRInfant" panose="02010503020300020003" pitchFamily="2" charset="0"/>
              </a:rPr>
              <a:t>sleeps </a:t>
            </a:r>
            <a:r>
              <a:rPr lang="en-GB" sz="2600" b="1" dirty="0" smtClean="0">
                <a:latin typeface="SassoonCRInfant" panose="02010503020300020003" pitchFamily="2" charset="0"/>
              </a:rPr>
              <a:t>8</a:t>
            </a:r>
          </a:p>
          <a:p>
            <a:pPr marL="0" indent="0">
              <a:buNone/>
            </a:pPr>
            <a:r>
              <a:rPr lang="en-US" sz="2600" b="1" dirty="0" smtClean="0">
                <a:latin typeface="SassoonCRInfant" panose="02010503020300020003" pitchFamily="2" charset="0"/>
              </a:rPr>
              <a:t>Bishop </a:t>
            </a:r>
            <a:r>
              <a:rPr lang="en-US" sz="2600" dirty="0">
                <a:latin typeface="SassoonCRInfant" panose="02010503020300020003" pitchFamily="2" charset="0"/>
              </a:rPr>
              <a:t>and Dovecote on the ground floor sleep 2 each for MALE staff</a:t>
            </a:r>
            <a:r>
              <a:rPr lang="en-US" sz="2600" dirty="0" smtClean="0">
                <a:latin typeface="SassoonCRInfant" panose="02010503020300020003" pitchFamily="2" charset="0"/>
              </a:rPr>
              <a:t>.</a:t>
            </a:r>
            <a:endParaRPr lang="en-US" sz="2600" dirty="0">
              <a:latin typeface="SassoonCRInfant" panose="02010503020300020003" pitchFamily="2" charset="0"/>
            </a:endParaRPr>
          </a:p>
        </p:txBody>
      </p:sp>
      <p:sp>
        <p:nvSpPr>
          <p:cNvPr id="9" name="TextBox 8"/>
          <p:cNvSpPr txBox="1"/>
          <p:nvPr/>
        </p:nvSpPr>
        <p:spPr>
          <a:xfrm>
            <a:off x="812799" y="190255"/>
            <a:ext cx="3039615" cy="830997"/>
          </a:xfrm>
          <a:prstGeom prst="rect">
            <a:avLst/>
          </a:prstGeom>
          <a:noFill/>
        </p:spPr>
        <p:txBody>
          <a:bodyPr wrap="none" rtlCol="0">
            <a:spAutoFit/>
          </a:bodyPr>
          <a:lstStyle/>
          <a:p>
            <a:r>
              <a:rPr lang="en-GB" sz="4800" dirty="0" smtClean="0">
                <a:latin typeface="SassoonCRInfant" panose="02010503020300020003" pitchFamily="2" charset="0"/>
              </a:rPr>
              <a:t>SLEEPING…</a:t>
            </a:r>
            <a:endParaRPr lang="en-GB" sz="4800" dirty="0">
              <a:latin typeface="SassoonCRInfant" panose="02010503020300020003"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680" y="3281680"/>
            <a:ext cx="5416174" cy="1646092"/>
          </a:xfrm>
          <a:prstGeom prst="rect">
            <a:avLst/>
          </a:prstGeom>
        </p:spPr>
      </p:pic>
    </p:spTree>
    <p:extLst>
      <p:ext uri="{BB962C8B-B14F-4D97-AF65-F5344CB8AC3E}">
        <p14:creationId xmlns:p14="http://schemas.microsoft.com/office/powerpoint/2010/main" val="3548336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799" y="5077460"/>
            <a:ext cx="11183708" cy="1485900"/>
          </a:xfrm>
        </p:spPr>
        <p:txBody>
          <a:bodyPr>
            <a:normAutofit/>
          </a:bodyPr>
          <a:lstStyle/>
          <a:p>
            <a:endParaRPr lang="en-GB" dirty="0"/>
          </a:p>
        </p:txBody>
      </p:sp>
      <p:sp>
        <p:nvSpPr>
          <p:cNvPr id="5" name="Content Placeholder 4"/>
          <p:cNvSpPr>
            <a:spLocks noGrp="1"/>
          </p:cNvSpPr>
          <p:nvPr>
            <p:ph idx="1"/>
          </p:nvPr>
        </p:nvSpPr>
        <p:spPr>
          <a:xfrm>
            <a:off x="812799" y="1021252"/>
            <a:ext cx="6165651" cy="3581400"/>
          </a:xfrm>
        </p:spPr>
        <p:txBody>
          <a:bodyPr>
            <a:normAutofit/>
          </a:bodyPr>
          <a:lstStyle/>
          <a:p>
            <a:pPr marL="0" indent="0">
              <a:buNone/>
            </a:pPr>
            <a:r>
              <a:rPr lang="en-GB" sz="2600" dirty="0" smtClean="0">
                <a:latin typeface="SassoonCRInfant" panose="02010503020300020003" pitchFamily="2" charset="0"/>
              </a:rPr>
              <a:t>If you have anything you would like to tell us about your child’s daily routines please feel free to let us know.</a:t>
            </a:r>
          </a:p>
          <a:p>
            <a:pPr marL="0" indent="0">
              <a:buNone/>
            </a:pPr>
            <a:endParaRPr lang="en-GB" sz="2600" dirty="0" smtClean="0">
              <a:latin typeface="SassoonCRInfant" panose="02010503020300020003" pitchFamily="2" charset="0"/>
            </a:endParaRPr>
          </a:p>
          <a:p>
            <a:pPr marL="0" indent="0">
              <a:buNone/>
            </a:pPr>
            <a:r>
              <a:rPr lang="en-GB" sz="2600" dirty="0" smtClean="0">
                <a:latin typeface="SassoonCRInfant" panose="02010503020300020003" pitchFamily="2" charset="0"/>
              </a:rPr>
              <a:t>We want to provide the best experience possible and make some lasting memories¬</a:t>
            </a:r>
            <a:endParaRPr lang="en-US" sz="2600" dirty="0">
              <a:latin typeface="SassoonCRInfant" panose="02010503020300020003"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0680" y="190255"/>
            <a:ext cx="4418918" cy="2941737"/>
          </a:xfrm>
          <a:prstGeom prst="rect">
            <a:avLst/>
          </a:prstGeom>
        </p:spPr>
      </p:pic>
      <p:sp>
        <p:nvSpPr>
          <p:cNvPr id="9" name="TextBox 8"/>
          <p:cNvSpPr txBox="1"/>
          <p:nvPr/>
        </p:nvSpPr>
        <p:spPr>
          <a:xfrm>
            <a:off x="812799" y="190255"/>
            <a:ext cx="3491661" cy="830997"/>
          </a:xfrm>
          <a:prstGeom prst="rect">
            <a:avLst/>
          </a:prstGeom>
          <a:noFill/>
        </p:spPr>
        <p:txBody>
          <a:bodyPr wrap="none" rtlCol="0">
            <a:spAutoFit/>
          </a:bodyPr>
          <a:lstStyle/>
          <a:p>
            <a:r>
              <a:rPr lang="en-GB" sz="4800" dirty="0" smtClean="0">
                <a:latin typeface="SassoonCRInfant" panose="02010503020300020003" pitchFamily="2" charset="0"/>
              </a:rPr>
              <a:t>LET US KNOW…</a:t>
            </a:r>
            <a:endParaRPr lang="en-GB" sz="4800" dirty="0">
              <a:latin typeface="SassoonCRInfant" panose="02010503020300020003" pitchFamily="2" charset="0"/>
            </a:endParaRPr>
          </a:p>
        </p:txBody>
      </p:sp>
    </p:spTree>
    <p:extLst>
      <p:ext uri="{BB962C8B-B14F-4D97-AF65-F5344CB8AC3E}">
        <p14:creationId xmlns:p14="http://schemas.microsoft.com/office/powerpoint/2010/main" val="3548336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41680" y="0"/>
            <a:ext cx="11003280" cy="3581400"/>
          </a:xfrm>
        </p:spPr>
        <p:txBody>
          <a:bodyPr>
            <a:normAutofit fontScale="25000" lnSpcReduction="20000"/>
          </a:bodyPr>
          <a:lstStyle/>
          <a:p>
            <a:pPr marL="0" indent="0">
              <a:buNone/>
            </a:pPr>
            <a:endParaRPr lang="en-GB" dirty="0"/>
          </a:p>
          <a:p>
            <a:pPr marL="0" indent="0">
              <a:buNone/>
            </a:pPr>
            <a:r>
              <a:rPr lang="en-US" sz="19200" dirty="0">
                <a:latin typeface="SassoonCRInfant" panose="02010503020300020003" pitchFamily="2" charset="0"/>
              </a:rPr>
              <a:t>FOOD AND </a:t>
            </a:r>
            <a:r>
              <a:rPr lang="en-US" sz="19200" dirty="0" smtClean="0">
                <a:latin typeface="SassoonCRInfant" panose="02010503020300020003" pitchFamily="2" charset="0"/>
              </a:rPr>
              <a:t>EATING…</a:t>
            </a:r>
            <a:endParaRPr lang="en-US" sz="19200" dirty="0">
              <a:latin typeface="SassoonCRInfant" panose="02010503020300020003" pitchFamily="2" charset="0"/>
            </a:endParaRPr>
          </a:p>
          <a:p>
            <a:pPr marL="0" indent="0">
              <a:buNone/>
            </a:pPr>
            <a:endParaRPr lang="en-US" sz="12800" dirty="0" smtClean="0">
              <a:latin typeface="SassoonCRInfant" panose="02010503020300020003" pitchFamily="2" charset="0"/>
            </a:endParaRPr>
          </a:p>
          <a:p>
            <a:pPr marL="0" indent="0">
              <a:buNone/>
            </a:pPr>
            <a:endParaRPr lang="en-US" sz="12800" dirty="0" smtClean="0">
              <a:latin typeface="SassoonCRInfant" panose="02010503020300020003" pitchFamily="2" charset="0"/>
            </a:endParaRPr>
          </a:p>
          <a:p>
            <a:pPr marL="0" indent="0">
              <a:buNone/>
            </a:pPr>
            <a:endParaRPr lang="en-US" sz="12800" dirty="0">
              <a:latin typeface="SassoonCRInfant" panose="02010503020300020003" pitchFamily="2" charset="0"/>
            </a:endParaRPr>
          </a:p>
          <a:p>
            <a:pPr marL="0" indent="0">
              <a:buNone/>
            </a:pPr>
            <a:endParaRPr lang="en-US" sz="12800" dirty="0">
              <a:latin typeface="SassoonCRInfant" panose="02010503020300020003" pitchFamily="2" charset="0"/>
            </a:endParaRPr>
          </a:p>
          <a:p>
            <a:pPr marL="0" indent="0">
              <a:buNone/>
            </a:pPr>
            <a:endParaRPr lang="en-US" sz="12800" dirty="0">
              <a:latin typeface="SassoonCRInfant" panose="02010503020300020003" pitchFamily="2" charset="0"/>
            </a:endParaRPr>
          </a:p>
          <a:p>
            <a:pPr marL="0" indent="0">
              <a:buNone/>
            </a:pPr>
            <a:r>
              <a:rPr lang="en-US" sz="12800" b="1" u="sng" dirty="0" smtClean="0">
                <a:latin typeface="SassoonCRInfant" panose="02010503020300020003" pitchFamily="2" charset="0"/>
              </a:rPr>
              <a:t>Alternative </a:t>
            </a:r>
            <a:r>
              <a:rPr lang="en-US" sz="12800" b="1" u="sng" dirty="0">
                <a:latin typeface="SassoonCRInfant" panose="02010503020300020003" pitchFamily="2" charset="0"/>
              </a:rPr>
              <a:t>menus and dietary requirements will be </a:t>
            </a:r>
            <a:r>
              <a:rPr lang="en-US" sz="12800" b="1" u="sng" dirty="0" smtClean="0">
                <a:latin typeface="SassoonCRInfant" panose="02010503020300020003" pitchFamily="2" charset="0"/>
              </a:rPr>
              <a:t>provided. </a:t>
            </a:r>
            <a:r>
              <a:rPr lang="en-US" sz="12800" dirty="0" smtClean="0">
                <a:latin typeface="SassoonCRInfant" panose="02010503020300020003" pitchFamily="2" charset="0"/>
              </a:rPr>
              <a:t>Please </a:t>
            </a:r>
            <a:r>
              <a:rPr lang="en-US" sz="12800" dirty="0">
                <a:latin typeface="SassoonCRInfant" panose="02010503020300020003" pitchFamily="2" charset="0"/>
              </a:rPr>
              <a:t>ensure dietary and medical forms are returned </a:t>
            </a:r>
            <a:r>
              <a:rPr lang="en-US" sz="12800" dirty="0" smtClean="0">
                <a:latin typeface="SassoonCRInfant" panose="02010503020300020003" pitchFamily="2" charset="0"/>
              </a:rPr>
              <a:t>to </a:t>
            </a:r>
            <a:r>
              <a:rPr lang="en-US" sz="12800" dirty="0">
                <a:latin typeface="SassoonCRInfant" panose="02010503020300020003" pitchFamily="2" charset="0"/>
              </a:rPr>
              <a:t>enable the Cooks to plan and order for your visit</a:t>
            </a:r>
            <a:r>
              <a:rPr lang="en-US" sz="12800" dirty="0" smtClean="0">
                <a:latin typeface="SassoonCRInfant" panose="02010503020300020003" pitchFamily="2" charset="0"/>
              </a:rPr>
              <a:t>.</a:t>
            </a:r>
          </a:p>
          <a:p>
            <a:pPr marL="0" indent="0">
              <a:buNone/>
            </a:pPr>
            <a:endParaRPr lang="en-US" sz="12800" dirty="0">
              <a:latin typeface="SassoonCRInfant" panose="02010503020300020003" pitchFamily="2" charset="0"/>
            </a:endParaRPr>
          </a:p>
          <a:p>
            <a:pPr marL="0" indent="0">
              <a:buNone/>
            </a:pPr>
            <a:r>
              <a:rPr lang="en-US" sz="12800" dirty="0">
                <a:latin typeface="SassoonCRInfant" panose="02010503020300020003" pitchFamily="2" charset="0"/>
              </a:rPr>
              <a:t>The farm ask children not to bring sweets/crisps/fizzy drinks etc. </a:t>
            </a:r>
          </a:p>
          <a:p>
            <a:pPr marL="0" indent="0">
              <a:buNone/>
            </a:pPr>
            <a:r>
              <a:rPr lang="en-US" sz="12800" dirty="0">
                <a:latin typeface="SassoonCRInfant" panose="02010503020300020003" pitchFamily="2" charset="0"/>
              </a:rPr>
              <a:t>They serve 3 delicious meals every day, a morning snack and hot chocolate at bedtime.</a:t>
            </a:r>
          </a:p>
        </p:txBody>
      </p:sp>
      <p:pic>
        <p:nvPicPr>
          <p:cNvPr id="4" name="Picture 3"/>
          <p:cNvPicPr>
            <a:picLocks noChangeAspect="1"/>
          </p:cNvPicPr>
          <p:nvPr/>
        </p:nvPicPr>
        <p:blipFill>
          <a:blip r:embed="rId2"/>
          <a:stretch>
            <a:fillRect/>
          </a:stretch>
        </p:blipFill>
        <p:spPr>
          <a:xfrm>
            <a:off x="8471217" y="109219"/>
            <a:ext cx="3273743" cy="2999877"/>
          </a:xfrm>
          <a:prstGeom prst="rect">
            <a:avLst/>
          </a:prstGeom>
        </p:spPr>
      </p:pic>
      <p:sp>
        <p:nvSpPr>
          <p:cNvPr id="7" name="Rectangle 6"/>
          <p:cNvSpPr/>
          <p:nvPr/>
        </p:nvSpPr>
        <p:spPr>
          <a:xfrm>
            <a:off x="741680" y="1539436"/>
            <a:ext cx="7729537" cy="1569660"/>
          </a:xfrm>
          <a:prstGeom prst="rect">
            <a:avLst/>
          </a:prstGeom>
        </p:spPr>
        <p:txBody>
          <a:bodyPr wrap="square">
            <a:spAutoFit/>
          </a:bodyPr>
          <a:lstStyle/>
          <a:p>
            <a:r>
              <a:rPr lang="en-US" sz="3200" dirty="0">
                <a:latin typeface="SassoonCRInfant" panose="02010503020300020003" pitchFamily="2" charset="0"/>
              </a:rPr>
              <a:t>Learning about healthy eating as well as the social aspects of eating together is a very important part of the week. </a:t>
            </a:r>
          </a:p>
        </p:txBody>
      </p:sp>
    </p:spTree>
    <p:extLst>
      <p:ext uri="{BB962C8B-B14F-4D97-AF65-F5344CB8AC3E}">
        <p14:creationId xmlns:p14="http://schemas.microsoft.com/office/powerpoint/2010/main" val="3653115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7600" y="96520"/>
            <a:ext cx="9601200" cy="1485900"/>
          </a:xfrm>
        </p:spPr>
        <p:txBody>
          <a:bodyPr/>
          <a:lstStyle/>
          <a:p>
            <a:r>
              <a:rPr lang="en-GB" dirty="0" smtClean="0"/>
              <a:t>WHAT YOU NEED TO BRING…</a:t>
            </a:r>
            <a:endParaRPr lang="en-GB" dirty="0"/>
          </a:p>
        </p:txBody>
      </p:sp>
      <p:sp>
        <p:nvSpPr>
          <p:cNvPr id="3" name="Content Placeholder 2"/>
          <p:cNvSpPr>
            <a:spLocks noGrp="1"/>
          </p:cNvSpPr>
          <p:nvPr>
            <p:ph idx="1"/>
          </p:nvPr>
        </p:nvSpPr>
        <p:spPr>
          <a:xfrm>
            <a:off x="934720" y="839470"/>
            <a:ext cx="11033760" cy="3581400"/>
          </a:xfrm>
        </p:spPr>
        <p:txBody>
          <a:bodyPr>
            <a:normAutofit fontScale="25000" lnSpcReduction="20000"/>
          </a:bodyPr>
          <a:lstStyle/>
          <a:p>
            <a:r>
              <a:rPr lang="en-US" sz="7200" dirty="0" smtClean="0"/>
              <a:t>A </a:t>
            </a:r>
            <a:r>
              <a:rPr lang="en-US" sz="7200" dirty="0"/>
              <a:t>light lunch and snacks for the </a:t>
            </a:r>
            <a:r>
              <a:rPr lang="en-US" sz="7200" dirty="0" smtClean="0"/>
              <a:t>outbound journey</a:t>
            </a:r>
            <a:r>
              <a:rPr lang="en-US" sz="7200" dirty="0"/>
              <a:t>.</a:t>
            </a:r>
          </a:p>
          <a:p>
            <a:r>
              <a:rPr lang="en-US" sz="7200" dirty="0"/>
              <a:t>Electrical entertainment is </a:t>
            </a:r>
            <a:r>
              <a:rPr lang="en-US" sz="7200" dirty="0" smtClean="0"/>
              <a:t>allowed.</a:t>
            </a:r>
            <a:endParaRPr lang="en-GB" sz="7200" i="1" dirty="0" smtClean="0"/>
          </a:p>
          <a:p>
            <a:pPr marL="0" indent="0">
              <a:buNone/>
            </a:pPr>
            <a:r>
              <a:rPr lang="en-GB" sz="7200" i="1" dirty="0" smtClean="0"/>
              <a:t>AT </a:t>
            </a:r>
            <a:r>
              <a:rPr lang="en-GB" sz="7200" i="1" dirty="0"/>
              <a:t>THE FARM</a:t>
            </a:r>
          </a:p>
          <a:p>
            <a:r>
              <a:rPr lang="en-US" sz="7200" b="1" dirty="0" smtClean="0"/>
              <a:t>Warm thermals, jumpers, hat, scarf and gloves!</a:t>
            </a:r>
          </a:p>
          <a:p>
            <a:r>
              <a:rPr lang="en-US" sz="7200" dirty="0" smtClean="0"/>
              <a:t>Spare </a:t>
            </a:r>
            <a:r>
              <a:rPr lang="en-US" sz="7200" dirty="0"/>
              <a:t>coat for the journey home and any walks off the farm. </a:t>
            </a:r>
          </a:p>
          <a:p>
            <a:r>
              <a:rPr lang="en-GB" sz="7200" dirty="0" smtClean="0"/>
              <a:t>Trainers </a:t>
            </a:r>
            <a:r>
              <a:rPr lang="en-GB" sz="7200" dirty="0"/>
              <a:t>to wear indoors </a:t>
            </a:r>
            <a:endParaRPr lang="en-GB" sz="7200" dirty="0" smtClean="0"/>
          </a:p>
          <a:p>
            <a:r>
              <a:rPr lang="en-GB" sz="7200" dirty="0" err="1" smtClean="0"/>
              <a:t>Wellies</a:t>
            </a:r>
            <a:r>
              <a:rPr lang="en-GB" sz="7200" dirty="0" smtClean="0"/>
              <a:t> for the farm</a:t>
            </a:r>
            <a:endParaRPr lang="en-GB" sz="7200" dirty="0"/>
          </a:p>
          <a:p>
            <a:r>
              <a:rPr lang="en-GB" sz="7200" dirty="0"/>
              <a:t>Nightclothes </a:t>
            </a:r>
          </a:p>
          <a:p>
            <a:r>
              <a:rPr lang="en-GB" sz="7200" dirty="0"/>
              <a:t>Slippers and dressing gown for evenings </a:t>
            </a:r>
          </a:p>
          <a:p>
            <a:r>
              <a:rPr lang="en-GB" sz="7200" dirty="0"/>
              <a:t>Towel and wash bag </a:t>
            </a:r>
            <a:endParaRPr lang="en-GB" sz="5600" dirty="0"/>
          </a:p>
          <a:p>
            <a:pPr marL="0" indent="0">
              <a:buNone/>
            </a:pPr>
            <a:endParaRPr lang="en-US" sz="6400" b="1" dirty="0" smtClean="0">
              <a:latin typeface="SassoonCRInfant" panose="02010503020300020003" pitchFamily="2" charset="0"/>
            </a:endParaRPr>
          </a:p>
          <a:p>
            <a:pPr marL="0" indent="0">
              <a:buNone/>
            </a:pPr>
            <a:endParaRPr lang="en-US" sz="6400" b="1" dirty="0" smtClean="0">
              <a:latin typeface="SassoonCRInfant" panose="02010503020300020003" pitchFamily="2" charset="0"/>
            </a:endParaRPr>
          </a:p>
          <a:p>
            <a:pPr marL="0" indent="0">
              <a:buNone/>
            </a:pPr>
            <a:r>
              <a:rPr lang="en-US" sz="6400" b="1" dirty="0" smtClean="0">
                <a:latin typeface="SassoonCRInfant" panose="02010503020300020003" pitchFamily="2" charset="0"/>
              </a:rPr>
              <a:t>EXTRA </a:t>
            </a:r>
            <a:r>
              <a:rPr lang="en-US" sz="6400" b="1" dirty="0">
                <a:latin typeface="SassoonCRInfant" panose="02010503020300020003" pitchFamily="2" charset="0"/>
              </a:rPr>
              <a:t>WATERPROOF COATS AND TROUSERS ARE NOW PROVIDED BY THE FARM.</a:t>
            </a:r>
          </a:p>
          <a:p>
            <a:pPr marL="0" indent="0">
              <a:buNone/>
            </a:pPr>
            <a:r>
              <a:rPr lang="en-US" sz="6400" b="1" i="1" dirty="0" smtClean="0">
                <a:latin typeface="SassoonCRInfant" panose="02010503020300020003" pitchFamily="2" charset="0"/>
              </a:rPr>
              <a:t>Please note: waterproofs are worn as protective overalls, at all times out on the farm, whatever the weather, and are essential for everyone. </a:t>
            </a:r>
            <a:endParaRPr lang="en-GB" sz="6400" dirty="0" smtClean="0">
              <a:latin typeface="SassoonCRInfant" panose="02010503020300020003" pitchFamily="2" charset="0"/>
            </a:endParaRPr>
          </a:p>
          <a:p>
            <a:pPr marL="0" indent="0" algn="ctr">
              <a:buNone/>
            </a:pPr>
            <a:r>
              <a:rPr lang="en-US" sz="11200" b="1" dirty="0" smtClean="0">
                <a:latin typeface="SassoonCRInfant" panose="02010503020300020003" pitchFamily="2" charset="0"/>
              </a:rPr>
              <a:t>Plenty of normal </a:t>
            </a:r>
            <a:r>
              <a:rPr lang="en-US" sz="11200" b="1" i="1" dirty="0" smtClean="0">
                <a:latin typeface="SassoonCRInfant" panose="02010503020300020003" pitchFamily="2" charset="0"/>
              </a:rPr>
              <a:t>old </a:t>
            </a:r>
            <a:r>
              <a:rPr lang="en-US" sz="11200" b="1" dirty="0" smtClean="0">
                <a:latin typeface="SassoonCRInfant" panose="02010503020300020003" pitchFamily="2" charset="0"/>
              </a:rPr>
              <a:t>clothes – the children </a:t>
            </a:r>
            <a:r>
              <a:rPr lang="en-US" sz="11200" b="1" i="1" dirty="0" smtClean="0">
                <a:latin typeface="SassoonCRInfant" panose="02010503020300020003" pitchFamily="2" charset="0"/>
              </a:rPr>
              <a:t>will </a:t>
            </a:r>
            <a:r>
              <a:rPr lang="en-US" sz="11200" b="1" dirty="0" smtClean="0">
                <a:latin typeface="SassoonCRInfant" panose="02010503020300020003" pitchFamily="2" charset="0"/>
              </a:rPr>
              <a:t>get dirty!</a:t>
            </a:r>
          </a:p>
          <a:p>
            <a:endParaRPr lang="en-GB" dirty="0"/>
          </a:p>
          <a:p>
            <a:endParaRPr lang="en-GB" dirty="0"/>
          </a:p>
        </p:txBody>
      </p:sp>
      <p:pic>
        <p:nvPicPr>
          <p:cNvPr id="4" name="Picture 3"/>
          <p:cNvPicPr>
            <a:picLocks noChangeAspect="1"/>
          </p:cNvPicPr>
          <p:nvPr/>
        </p:nvPicPr>
        <p:blipFill>
          <a:blip r:embed="rId2"/>
          <a:stretch>
            <a:fillRect/>
          </a:stretch>
        </p:blipFill>
        <p:spPr>
          <a:xfrm>
            <a:off x="5393689" y="2917825"/>
            <a:ext cx="6579379" cy="1999615"/>
          </a:xfrm>
          <a:prstGeom prst="rect">
            <a:avLst/>
          </a:prstGeom>
        </p:spPr>
      </p:pic>
      <p:pic>
        <p:nvPicPr>
          <p:cNvPr id="1025" name="Picture 1"/>
          <p:cNvPicPr>
            <a:picLocks noChangeAspect="1" noChangeArrowheads="1"/>
          </p:cNvPicPr>
          <p:nvPr/>
        </p:nvPicPr>
        <p:blipFill>
          <a:blip r:embed="rId3"/>
          <a:srcRect/>
          <a:stretch>
            <a:fillRect/>
          </a:stretch>
        </p:blipFill>
        <p:spPr bwMode="auto">
          <a:xfrm>
            <a:off x="7992428" y="217170"/>
            <a:ext cx="3947023" cy="2364138"/>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9230405" y="522515"/>
            <a:ext cx="1533389" cy="1763087"/>
          </a:xfrm>
          <a:prstGeom prst="rect">
            <a:avLst/>
          </a:prstGeom>
          <a:noFill/>
          <a:ln w="9525">
            <a:noFill/>
            <a:miter lim="800000"/>
            <a:headEnd/>
            <a:tailEnd/>
          </a:ln>
        </p:spPr>
      </p:pic>
    </p:spTree>
    <p:extLst>
      <p:ext uri="{BB962C8B-B14F-4D97-AF65-F5344CB8AC3E}">
        <p14:creationId xmlns:p14="http://schemas.microsoft.com/office/powerpoint/2010/main" val="1439630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2128982" cy="1485900"/>
          </a:xfrm>
        </p:spPr>
        <p:txBody>
          <a:bodyPr/>
          <a:lstStyle/>
          <a:p>
            <a:pPr algn="ctr"/>
            <a:r>
              <a:rPr lang="en-GB" dirty="0" smtClean="0">
                <a:latin typeface="SassoonCRInfant" panose="02010503020300020003" pitchFamily="2" charset="0"/>
              </a:rPr>
              <a:t>TRAVEL</a:t>
            </a:r>
            <a:endParaRPr lang="en-GB" dirty="0">
              <a:latin typeface="SassoonCRInfant" panose="02010503020300020003"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445368"/>
            <a:ext cx="5992814" cy="449461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4414" y="1445368"/>
            <a:ext cx="3608386" cy="240215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4414" y="3847522"/>
            <a:ext cx="3608386" cy="1269423"/>
          </a:xfrm>
          <a:prstGeom prst="rect">
            <a:avLst/>
          </a:prstGeom>
        </p:spPr>
      </p:pic>
      <p:sp>
        <p:nvSpPr>
          <p:cNvPr id="7" name="Title 1"/>
          <p:cNvSpPr txBox="1">
            <a:spLocks/>
          </p:cNvSpPr>
          <p:nvPr/>
        </p:nvSpPr>
        <p:spPr>
          <a:xfrm>
            <a:off x="7364414" y="5116945"/>
            <a:ext cx="4461163"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GB" dirty="0"/>
              <a:t>Lower </a:t>
            </a:r>
            <a:r>
              <a:rPr lang="en-GB" dirty="0" err="1"/>
              <a:t>Treginnis</a:t>
            </a:r>
            <a:r>
              <a:rPr lang="en-GB" dirty="0"/>
              <a:t> </a:t>
            </a:r>
          </a:p>
        </p:txBody>
      </p:sp>
    </p:spTree>
    <p:extLst>
      <p:ext uri="{BB962C8B-B14F-4D97-AF65-F5344CB8AC3E}">
        <p14:creationId xmlns:p14="http://schemas.microsoft.com/office/powerpoint/2010/main" val="415151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3146"/>
            <a:ext cx="9601200" cy="1485900"/>
          </a:xfrm>
        </p:spPr>
        <p:txBody>
          <a:bodyPr>
            <a:normAutofit/>
          </a:bodyPr>
          <a:lstStyle/>
          <a:p>
            <a:r>
              <a:rPr lang="en-GB" sz="3200" dirty="0" smtClean="0"/>
              <a:t>We are using a reliable company, recommended and used by the charity. </a:t>
            </a:r>
            <a:endParaRPr lang="en-GB" sz="3200" dirty="0"/>
          </a:p>
        </p:txBody>
      </p:sp>
      <p:sp>
        <p:nvSpPr>
          <p:cNvPr id="5" name="Rectangle 4"/>
          <p:cNvSpPr/>
          <p:nvPr/>
        </p:nvSpPr>
        <p:spPr>
          <a:xfrm>
            <a:off x="1371600" y="1300598"/>
            <a:ext cx="10534073" cy="584775"/>
          </a:xfrm>
          <a:prstGeom prst="rect">
            <a:avLst/>
          </a:prstGeom>
        </p:spPr>
        <p:txBody>
          <a:bodyPr wrap="square">
            <a:spAutoFit/>
          </a:bodyPr>
          <a:lstStyle/>
          <a:p>
            <a:r>
              <a:rPr lang="en-GB" sz="3200" dirty="0" smtClean="0"/>
              <a:t>The journey will take approximately 6 hours.</a:t>
            </a:r>
            <a:endParaRPr lang="en-GB" sz="3200" dirty="0"/>
          </a:p>
        </p:txBody>
      </p:sp>
      <p:pic>
        <p:nvPicPr>
          <p:cNvPr id="3" name="Picture 2"/>
          <p:cNvPicPr>
            <a:picLocks noChangeAspect="1"/>
          </p:cNvPicPr>
          <p:nvPr/>
        </p:nvPicPr>
        <p:blipFill>
          <a:blip r:embed="rId2"/>
          <a:stretch>
            <a:fillRect/>
          </a:stretch>
        </p:blipFill>
        <p:spPr>
          <a:xfrm>
            <a:off x="1371600" y="2041348"/>
            <a:ext cx="10588770" cy="3258083"/>
          </a:xfrm>
          <a:prstGeom prst="rect">
            <a:avLst/>
          </a:prstGeom>
        </p:spPr>
      </p:pic>
      <p:pic>
        <p:nvPicPr>
          <p:cNvPr id="7" name="Picture 6"/>
          <p:cNvPicPr>
            <a:picLocks noChangeAspect="1"/>
          </p:cNvPicPr>
          <p:nvPr/>
        </p:nvPicPr>
        <p:blipFill>
          <a:blip r:embed="rId3"/>
          <a:stretch>
            <a:fillRect/>
          </a:stretch>
        </p:blipFill>
        <p:spPr>
          <a:xfrm>
            <a:off x="784459" y="4462442"/>
            <a:ext cx="3115326" cy="2213040"/>
          </a:xfrm>
          <a:prstGeom prst="rect">
            <a:avLst/>
          </a:prstGeom>
        </p:spPr>
      </p:pic>
      <p:sp>
        <p:nvSpPr>
          <p:cNvPr id="9" name="TextBox 8"/>
          <p:cNvSpPr txBox="1"/>
          <p:nvPr/>
        </p:nvSpPr>
        <p:spPr>
          <a:xfrm>
            <a:off x="3730986" y="5690980"/>
            <a:ext cx="8461014" cy="584775"/>
          </a:xfrm>
          <a:prstGeom prst="rect">
            <a:avLst/>
          </a:prstGeom>
          <a:noFill/>
        </p:spPr>
        <p:txBody>
          <a:bodyPr wrap="square" rtlCol="0">
            <a:spAutoFit/>
          </a:bodyPr>
          <a:lstStyle/>
          <a:p>
            <a:pPr algn="ctr"/>
            <a:r>
              <a:rPr lang="en-GB" sz="3200" dirty="0" smtClean="0"/>
              <a:t>Children should pack a ‘lunch’ for this journey.</a:t>
            </a:r>
            <a:endParaRPr lang="en-GB" sz="3200" dirty="0"/>
          </a:p>
        </p:txBody>
      </p:sp>
    </p:spTree>
    <p:extLst>
      <p:ext uri="{BB962C8B-B14F-4D97-AF65-F5344CB8AC3E}">
        <p14:creationId xmlns:p14="http://schemas.microsoft.com/office/powerpoint/2010/main" val="3327169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7641771" cy="1485900"/>
          </a:xfrm>
        </p:spPr>
        <p:txBody>
          <a:bodyPr>
            <a:normAutofit fontScale="90000"/>
          </a:bodyPr>
          <a:lstStyle/>
          <a:p>
            <a:r>
              <a:rPr lang="en-GB" dirty="0" smtClean="0"/>
              <a:t>Children are allowed to bring electronic devices for the journey.</a:t>
            </a:r>
            <a:endParaRPr lang="en-GB" dirty="0"/>
          </a:p>
        </p:txBody>
      </p:sp>
      <p:sp>
        <p:nvSpPr>
          <p:cNvPr id="3" name="Content Placeholder 2"/>
          <p:cNvSpPr>
            <a:spLocks noGrp="1"/>
          </p:cNvSpPr>
          <p:nvPr>
            <p:ph idx="1"/>
          </p:nvPr>
        </p:nvSpPr>
        <p:spPr/>
        <p:txBody>
          <a:bodyPr>
            <a:normAutofit/>
          </a:bodyPr>
          <a:lstStyle/>
          <a:p>
            <a:r>
              <a:rPr lang="en-GB" sz="3200" dirty="0" smtClean="0"/>
              <a:t>After the journey, electronic devices will be safely stored by the teacher for the duration of the trip.</a:t>
            </a:r>
          </a:p>
          <a:p>
            <a:r>
              <a:rPr lang="en-GB" sz="3200" dirty="0" smtClean="0"/>
              <a:t>Phone devices are NOT allowed.</a:t>
            </a:r>
          </a:p>
          <a:p>
            <a:r>
              <a:rPr lang="en-GB" sz="3200" dirty="0" smtClean="0"/>
              <a:t>Part of purpose of the trip is to disconnect with our technology driven world.</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9764" y="0"/>
            <a:ext cx="2265219" cy="2265219"/>
          </a:xfrm>
          <a:prstGeom prst="rect">
            <a:avLst/>
          </a:prstGeom>
        </p:spPr>
      </p:pic>
    </p:spTree>
    <p:extLst>
      <p:ext uri="{BB962C8B-B14F-4D97-AF65-F5344CB8AC3E}">
        <p14:creationId xmlns:p14="http://schemas.microsoft.com/office/powerpoint/2010/main" val="2249069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5209" y="2251407"/>
            <a:ext cx="3978974" cy="2800767"/>
          </a:xfrm>
          <a:prstGeom prst="rect">
            <a:avLst/>
          </a:prstGeom>
          <a:noFill/>
        </p:spPr>
        <p:txBody>
          <a:bodyPr wrap="none" rtlCol="0">
            <a:spAutoFit/>
          </a:bodyPr>
          <a:lstStyle/>
          <a:p>
            <a:r>
              <a:rPr lang="en-GB" sz="3200" dirty="0" smtClean="0">
                <a:latin typeface="SassoonCRInfant" panose="02010503020300020003" pitchFamily="2" charset="0"/>
              </a:rPr>
              <a:t>Madagascar Class </a:t>
            </a:r>
          </a:p>
          <a:p>
            <a:endParaRPr lang="en-GB" dirty="0" smtClean="0">
              <a:latin typeface="SassoonCRInfant" panose="02010503020300020003" pitchFamily="2" charset="0"/>
            </a:endParaRPr>
          </a:p>
          <a:p>
            <a:r>
              <a:rPr lang="en-GB" dirty="0" smtClean="0">
                <a:latin typeface="SassoonCRInfant" panose="02010503020300020003" pitchFamily="2" charset="0"/>
              </a:rPr>
              <a:t>OUTBOUND - </a:t>
            </a:r>
          </a:p>
          <a:p>
            <a:r>
              <a:rPr lang="en-US" b="1" dirty="0">
                <a:latin typeface="SassoonCRInfant" panose="02010503020300020003" pitchFamily="2" charset="0"/>
              </a:rPr>
              <a:t>Leave </a:t>
            </a:r>
            <a:r>
              <a:rPr lang="en-US" b="1" dirty="0" err="1">
                <a:latin typeface="SassoonCRInfant" panose="02010503020300020003" pitchFamily="2" charset="0"/>
              </a:rPr>
              <a:t>Brecknock</a:t>
            </a:r>
            <a:r>
              <a:rPr lang="en-US" b="1" dirty="0">
                <a:latin typeface="SassoonCRInfant" panose="02010503020300020003" pitchFamily="2" charset="0"/>
              </a:rPr>
              <a:t> on Friday </a:t>
            </a:r>
            <a:r>
              <a:rPr lang="en-US" b="1" dirty="0" smtClean="0">
                <a:latin typeface="SassoonCRInfant" panose="02010503020300020003" pitchFamily="2" charset="0"/>
              </a:rPr>
              <a:t>23</a:t>
            </a:r>
            <a:r>
              <a:rPr lang="en-US" b="1" baseline="30000" dirty="0" smtClean="0">
                <a:latin typeface="SassoonCRInfant" panose="02010503020300020003" pitchFamily="2" charset="0"/>
              </a:rPr>
              <a:t>rd</a:t>
            </a:r>
            <a:r>
              <a:rPr lang="en-US" b="1" dirty="0" smtClean="0">
                <a:latin typeface="SassoonCRInfant" panose="02010503020300020003" pitchFamily="2" charset="0"/>
              </a:rPr>
              <a:t> November (7 </a:t>
            </a:r>
            <a:r>
              <a:rPr lang="en-US" b="1" dirty="0">
                <a:latin typeface="SassoonCRInfant" panose="02010503020300020003" pitchFamily="2" charset="0"/>
              </a:rPr>
              <a:t>am)</a:t>
            </a:r>
          </a:p>
          <a:p>
            <a:r>
              <a:rPr lang="en-US" dirty="0">
                <a:latin typeface="SassoonCRInfant" panose="02010503020300020003" pitchFamily="2" charset="0"/>
              </a:rPr>
              <a:t>Arrive at </a:t>
            </a:r>
            <a:r>
              <a:rPr lang="en-US" dirty="0" err="1">
                <a:latin typeface="SassoonCRInfant" panose="02010503020300020003" pitchFamily="2" charset="0"/>
              </a:rPr>
              <a:t>Tregennis</a:t>
            </a:r>
            <a:r>
              <a:rPr lang="en-US" dirty="0">
                <a:latin typeface="SassoonCRInfant" panose="02010503020300020003" pitchFamily="2" charset="0"/>
              </a:rPr>
              <a:t> on Friday </a:t>
            </a:r>
            <a:r>
              <a:rPr lang="en-US" dirty="0" smtClean="0">
                <a:latin typeface="SassoonCRInfant" panose="02010503020300020003" pitchFamily="2" charset="0"/>
              </a:rPr>
              <a:t>23rd November </a:t>
            </a:r>
            <a:r>
              <a:rPr lang="en-US" dirty="0">
                <a:latin typeface="SassoonCRInfant" panose="02010503020300020003" pitchFamily="2" charset="0"/>
              </a:rPr>
              <a:t>(2 pm) </a:t>
            </a:r>
          </a:p>
          <a:p>
            <a:endParaRPr lang="en-GB" dirty="0" smtClean="0">
              <a:latin typeface="SassoonCRInfant" panose="02010503020300020003" pitchFamily="2" charset="0"/>
            </a:endParaRPr>
          </a:p>
          <a:p>
            <a:r>
              <a:rPr lang="en-GB" dirty="0" smtClean="0">
                <a:latin typeface="SassoonCRInfant" panose="02010503020300020003" pitchFamily="2" charset="0"/>
              </a:rPr>
              <a:t>RETURN -</a:t>
            </a:r>
            <a:endParaRPr lang="en-GB" dirty="0">
              <a:latin typeface="SassoonCRInfant" panose="02010503020300020003" pitchFamily="2" charset="0"/>
            </a:endParaRPr>
          </a:p>
          <a:p>
            <a:r>
              <a:rPr lang="en-US" b="1" dirty="0">
                <a:latin typeface="SassoonCRInfant" panose="02010503020300020003" pitchFamily="2" charset="0"/>
              </a:rPr>
              <a:t>Leave </a:t>
            </a:r>
            <a:r>
              <a:rPr lang="en-US" b="1" dirty="0" err="1">
                <a:latin typeface="SassoonCRInfant" panose="02010503020300020003" pitchFamily="2" charset="0"/>
              </a:rPr>
              <a:t>Tregennis</a:t>
            </a:r>
            <a:r>
              <a:rPr lang="en-US" b="1" dirty="0">
                <a:latin typeface="SassoonCRInfant" panose="02010503020300020003" pitchFamily="2" charset="0"/>
              </a:rPr>
              <a:t> on Monday </a:t>
            </a:r>
            <a:r>
              <a:rPr lang="en-US" b="1" dirty="0" smtClean="0">
                <a:latin typeface="SassoonCRInfant" panose="02010503020300020003" pitchFamily="2" charset="0"/>
              </a:rPr>
              <a:t>26</a:t>
            </a:r>
            <a:r>
              <a:rPr lang="en-US" b="1" baseline="30000" dirty="0" smtClean="0">
                <a:latin typeface="SassoonCRInfant" panose="02010503020300020003" pitchFamily="2" charset="0"/>
              </a:rPr>
              <a:t>th</a:t>
            </a:r>
            <a:r>
              <a:rPr lang="en-US" b="1" dirty="0" smtClean="0">
                <a:latin typeface="SassoonCRInfant" panose="02010503020300020003" pitchFamily="2" charset="0"/>
              </a:rPr>
              <a:t> November (7am</a:t>
            </a:r>
            <a:r>
              <a:rPr lang="en-US" b="1" dirty="0">
                <a:latin typeface="SassoonCRInfant" panose="02010503020300020003" pitchFamily="2" charset="0"/>
              </a:rPr>
              <a:t>)</a:t>
            </a:r>
          </a:p>
          <a:p>
            <a:r>
              <a:rPr lang="en-US" dirty="0">
                <a:latin typeface="SassoonCRInfant" panose="02010503020300020003" pitchFamily="2" charset="0"/>
              </a:rPr>
              <a:t>Arrive at </a:t>
            </a:r>
            <a:r>
              <a:rPr lang="en-US" dirty="0" err="1">
                <a:latin typeface="SassoonCRInfant" panose="02010503020300020003" pitchFamily="2" charset="0"/>
              </a:rPr>
              <a:t>Brecknock</a:t>
            </a:r>
            <a:r>
              <a:rPr lang="en-US" dirty="0">
                <a:latin typeface="SassoonCRInfant" panose="02010503020300020003" pitchFamily="2" charset="0"/>
              </a:rPr>
              <a:t> on Monday </a:t>
            </a:r>
            <a:r>
              <a:rPr lang="en-US" dirty="0" smtClean="0">
                <a:latin typeface="SassoonCRInfant" panose="02010503020300020003" pitchFamily="2" charset="0"/>
              </a:rPr>
              <a:t>26th November (3 </a:t>
            </a:r>
            <a:r>
              <a:rPr lang="en-US" dirty="0">
                <a:latin typeface="SassoonCRInfant" panose="02010503020300020003" pitchFamily="2" charset="0"/>
              </a:rPr>
              <a:t>pm) </a:t>
            </a:r>
          </a:p>
        </p:txBody>
      </p:sp>
      <p:sp>
        <p:nvSpPr>
          <p:cNvPr id="7" name="TextBox 6"/>
          <p:cNvSpPr txBox="1"/>
          <p:nvPr/>
        </p:nvSpPr>
        <p:spPr>
          <a:xfrm>
            <a:off x="7228573" y="2251407"/>
            <a:ext cx="4963428" cy="3077766"/>
          </a:xfrm>
          <a:prstGeom prst="rect">
            <a:avLst/>
          </a:prstGeom>
          <a:noFill/>
        </p:spPr>
        <p:txBody>
          <a:bodyPr wrap="square" rtlCol="0">
            <a:spAutoFit/>
          </a:bodyPr>
          <a:lstStyle/>
          <a:p>
            <a:r>
              <a:rPr lang="en-GB" sz="3200" dirty="0" smtClean="0">
                <a:latin typeface="SassoonCRInfant" panose="02010503020300020003" pitchFamily="2" charset="0"/>
              </a:rPr>
              <a:t>Sumatra Class </a:t>
            </a:r>
          </a:p>
          <a:p>
            <a:endParaRPr lang="en-GB" dirty="0" smtClean="0">
              <a:latin typeface="SassoonCRInfant" panose="02010503020300020003" pitchFamily="2" charset="0"/>
            </a:endParaRPr>
          </a:p>
          <a:p>
            <a:r>
              <a:rPr lang="en-GB" dirty="0" smtClean="0">
                <a:latin typeface="SassoonCRInfant" panose="02010503020300020003" pitchFamily="2" charset="0"/>
              </a:rPr>
              <a:t>OUTBOUND - </a:t>
            </a:r>
          </a:p>
          <a:p>
            <a:r>
              <a:rPr lang="en-US" b="1" dirty="0" smtClean="0">
                <a:latin typeface="SassoonCRInfant" panose="02010503020300020003" pitchFamily="2" charset="0"/>
              </a:rPr>
              <a:t>Leave </a:t>
            </a:r>
            <a:r>
              <a:rPr lang="en-US" b="1" dirty="0" err="1">
                <a:latin typeface="SassoonCRInfant" panose="02010503020300020003" pitchFamily="2" charset="0"/>
              </a:rPr>
              <a:t>Brecknock</a:t>
            </a:r>
            <a:r>
              <a:rPr lang="en-US" b="1" dirty="0">
                <a:latin typeface="SassoonCRInfant" panose="02010503020300020003" pitchFamily="2" charset="0"/>
              </a:rPr>
              <a:t> on Monday </a:t>
            </a:r>
            <a:r>
              <a:rPr lang="en-US" b="1" dirty="0" smtClean="0">
                <a:latin typeface="SassoonCRInfant" panose="02010503020300020003" pitchFamily="2" charset="0"/>
              </a:rPr>
              <a:t>26</a:t>
            </a:r>
            <a:r>
              <a:rPr lang="en-US" b="1" baseline="30000" dirty="0" smtClean="0">
                <a:latin typeface="SassoonCRInfant" panose="02010503020300020003" pitchFamily="2" charset="0"/>
              </a:rPr>
              <a:t>th</a:t>
            </a:r>
            <a:r>
              <a:rPr lang="en-US" b="1" dirty="0" smtClean="0">
                <a:latin typeface="SassoonCRInfant" panose="02010503020300020003" pitchFamily="2" charset="0"/>
              </a:rPr>
              <a:t> November (7 </a:t>
            </a:r>
            <a:r>
              <a:rPr lang="en-US" b="1" dirty="0">
                <a:latin typeface="SassoonCRInfant" panose="02010503020300020003" pitchFamily="2" charset="0"/>
              </a:rPr>
              <a:t>am)</a:t>
            </a:r>
          </a:p>
          <a:p>
            <a:r>
              <a:rPr lang="en-US" dirty="0">
                <a:latin typeface="SassoonCRInfant" panose="02010503020300020003" pitchFamily="2" charset="0"/>
              </a:rPr>
              <a:t>Arrive at </a:t>
            </a:r>
            <a:r>
              <a:rPr lang="en-US" dirty="0" err="1">
                <a:latin typeface="SassoonCRInfant" panose="02010503020300020003" pitchFamily="2" charset="0"/>
              </a:rPr>
              <a:t>Tregennis</a:t>
            </a:r>
            <a:r>
              <a:rPr lang="en-US" dirty="0">
                <a:latin typeface="SassoonCRInfant" panose="02010503020300020003" pitchFamily="2" charset="0"/>
              </a:rPr>
              <a:t> on Monday </a:t>
            </a:r>
            <a:r>
              <a:rPr lang="en-US" dirty="0" smtClean="0">
                <a:latin typeface="SassoonCRInfant" panose="02010503020300020003" pitchFamily="2" charset="0"/>
              </a:rPr>
              <a:t>26</a:t>
            </a:r>
            <a:r>
              <a:rPr lang="en-US" baseline="30000" dirty="0" smtClean="0">
                <a:latin typeface="SassoonCRInfant" panose="02010503020300020003" pitchFamily="2" charset="0"/>
              </a:rPr>
              <a:t>th</a:t>
            </a:r>
            <a:r>
              <a:rPr lang="en-US" dirty="0" smtClean="0">
                <a:latin typeface="SassoonCRInfant" panose="02010503020300020003" pitchFamily="2" charset="0"/>
              </a:rPr>
              <a:t> November </a:t>
            </a:r>
            <a:r>
              <a:rPr lang="en-US" dirty="0">
                <a:latin typeface="SassoonCRInfant" panose="02010503020300020003" pitchFamily="2" charset="0"/>
              </a:rPr>
              <a:t>(2 pm) </a:t>
            </a:r>
          </a:p>
          <a:p>
            <a:endParaRPr lang="en-US" b="1" dirty="0" smtClean="0">
              <a:latin typeface="SassoonCRInfant" panose="02010503020300020003" pitchFamily="2" charset="0"/>
            </a:endParaRPr>
          </a:p>
          <a:p>
            <a:r>
              <a:rPr lang="en-US" dirty="0" smtClean="0">
                <a:latin typeface="SassoonCRInfant" panose="02010503020300020003" pitchFamily="2" charset="0"/>
              </a:rPr>
              <a:t>RETURN -</a:t>
            </a:r>
            <a:endParaRPr lang="en-US" dirty="0">
              <a:latin typeface="SassoonCRInfant" panose="02010503020300020003" pitchFamily="2" charset="0"/>
            </a:endParaRPr>
          </a:p>
          <a:p>
            <a:r>
              <a:rPr lang="en-US" b="1" dirty="0">
                <a:latin typeface="SassoonCRInfant" panose="02010503020300020003" pitchFamily="2" charset="0"/>
              </a:rPr>
              <a:t>Leave </a:t>
            </a:r>
            <a:r>
              <a:rPr lang="en-US" b="1" dirty="0" err="1">
                <a:latin typeface="SassoonCRInfant" panose="02010503020300020003" pitchFamily="2" charset="0"/>
              </a:rPr>
              <a:t>Tregennis</a:t>
            </a:r>
            <a:r>
              <a:rPr lang="en-US" b="1" dirty="0">
                <a:latin typeface="SassoonCRInfant" panose="02010503020300020003" pitchFamily="2" charset="0"/>
              </a:rPr>
              <a:t> on Thursday </a:t>
            </a:r>
            <a:r>
              <a:rPr lang="en-US" b="1" dirty="0" smtClean="0">
                <a:latin typeface="SassoonCRInfant" panose="02010503020300020003" pitchFamily="2" charset="0"/>
              </a:rPr>
              <a:t>29th </a:t>
            </a:r>
            <a:r>
              <a:rPr lang="en-US" b="1" dirty="0">
                <a:latin typeface="SassoonCRInfant" panose="02010503020300020003" pitchFamily="2" charset="0"/>
              </a:rPr>
              <a:t>July (7am)</a:t>
            </a:r>
          </a:p>
          <a:p>
            <a:r>
              <a:rPr lang="en-US" dirty="0">
                <a:latin typeface="SassoonCRInfant" panose="02010503020300020003" pitchFamily="2" charset="0"/>
              </a:rPr>
              <a:t>Arrive at </a:t>
            </a:r>
            <a:r>
              <a:rPr lang="en-US" dirty="0" err="1">
                <a:latin typeface="SassoonCRInfant" panose="02010503020300020003" pitchFamily="2" charset="0"/>
              </a:rPr>
              <a:t>Brecknock</a:t>
            </a:r>
            <a:r>
              <a:rPr lang="en-US" dirty="0">
                <a:latin typeface="SassoonCRInfant" panose="02010503020300020003" pitchFamily="2" charset="0"/>
              </a:rPr>
              <a:t> </a:t>
            </a:r>
            <a:r>
              <a:rPr lang="en-US" dirty="0" smtClean="0">
                <a:latin typeface="SassoonCRInfant" panose="02010503020300020003" pitchFamily="2" charset="0"/>
              </a:rPr>
              <a:t>on Thursday 29th </a:t>
            </a:r>
            <a:r>
              <a:rPr lang="en-US" dirty="0">
                <a:latin typeface="SassoonCRInfant" panose="02010503020300020003" pitchFamily="2" charset="0"/>
              </a:rPr>
              <a:t>July (3 pm</a:t>
            </a:r>
            <a:r>
              <a:rPr lang="en-US" dirty="0" smtClean="0">
                <a:latin typeface="SassoonCRInfant" panose="02010503020300020003" pitchFamily="2" charset="0"/>
              </a:rPr>
              <a:t>)</a:t>
            </a:r>
            <a:endParaRPr lang="en-US" dirty="0">
              <a:latin typeface="SassoonCRInfant" panose="02010503020300020003" pitchFamily="2" charset="0"/>
            </a:endParaRPr>
          </a:p>
          <a:p>
            <a:endParaRPr lang="en-GB" dirty="0"/>
          </a:p>
        </p:txBody>
      </p:sp>
      <p:sp>
        <p:nvSpPr>
          <p:cNvPr id="8194" name="AutoShape 2" descr="Image result for madagasc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8196" name="AutoShape 4" descr="Image result for madagasc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197" name="Picture 5"/>
          <p:cNvPicPr>
            <a:picLocks noChangeAspect="1" noChangeArrowheads="1"/>
          </p:cNvPicPr>
          <p:nvPr/>
        </p:nvPicPr>
        <p:blipFill>
          <a:blip r:embed="rId2"/>
          <a:srcRect/>
          <a:stretch>
            <a:fillRect/>
          </a:stretch>
        </p:blipFill>
        <p:spPr bwMode="auto">
          <a:xfrm>
            <a:off x="872628" y="259897"/>
            <a:ext cx="2993978" cy="1986213"/>
          </a:xfrm>
          <a:prstGeom prst="rect">
            <a:avLst/>
          </a:prstGeom>
          <a:noFill/>
          <a:ln w="9525">
            <a:noFill/>
            <a:miter lim="800000"/>
            <a:headEnd/>
            <a:tailEnd/>
          </a:ln>
        </p:spPr>
      </p:pic>
      <p:pic>
        <p:nvPicPr>
          <p:cNvPr id="8198" name="Picture 6"/>
          <p:cNvPicPr>
            <a:picLocks noChangeAspect="1" noChangeArrowheads="1"/>
          </p:cNvPicPr>
          <p:nvPr/>
        </p:nvPicPr>
        <p:blipFill>
          <a:blip r:embed="rId3"/>
          <a:srcRect/>
          <a:stretch>
            <a:fillRect/>
          </a:stretch>
        </p:blipFill>
        <p:spPr bwMode="auto">
          <a:xfrm>
            <a:off x="7014482" y="313508"/>
            <a:ext cx="2847975" cy="1914341"/>
          </a:xfrm>
          <a:prstGeom prst="rect">
            <a:avLst/>
          </a:prstGeom>
          <a:noFill/>
          <a:ln w="9525">
            <a:noFill/>
            <a:miter lim="800000"/>
            <a:headEnd/>
            <a:tailEnd/>
          </a:ln>
        </p:spPr>
      </p:pic>
    </p:spTree>
    <p:extLst>
      <p:ext uri="{BB962C8B-B14F-4D97-AF65-F5344CB8AC3E}">
        <p14:creationId xmlns:p14="http://schemas.microsoft.com/office/powerpoint/2010/main" val="3475679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SassoonCRInfant" panose="02010503020300020003" pitchFamily="2" charset="0"/>
              </a:rPr>
              <a:t>GENERAL INFORMATION</a:t>
            </a:r>
            <a:endParaRPr lang="en-GB" dirty="0">
              <a:latin typeface="SassoonCRInfant" panose="02010503020300020003" pitchFamily="2" charset="0"/>
            </a:endParaRPr>
          </a:p>
        </p:txBody>
      </p:sp>
      <p:sp>
        <p:nvSpPr>
          <p:cNvPr id="4" name="Rectangle 3"/>
          <p:cNvSpPr/>
          <p:nvPr/>
        </p:nvSpPr>
        <p:spPr>
          <a:xfrm>
            <a:off x="1099128" y="1428750"/>
            <a:ext cx="6096000" cy="5016758"/>
          </a:xfrm>
          <a:prstGeom prst="rect">
            <a:avLst/>
          </a:prstGeom>
        </p:spPr>
        <p:txBody>
          <a:bodyPr>
            <a:spAutoFit/>
          </a:bodyPr>
          <a:lstStyle/>
          <a:p>
            <a:r>
              <a:rPr lang="en-US" sz="3200" dirty="0"/>
              <a:t>The children are encouraged to take full responsibility for the work they do, caring for the animals and the land. The experience stretches them physically, emotionally and intellectually in ways not possible in the classroom, building their confidence and nurturing a real sense of achievement.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128" y="1428750"/>
            <a:ext cx="4500995" cy="4500995"/>
          </a:xfrm>
          <a:prstGeom prst="rect">
            <a:avLst/>
          </a:prstGeom>
        </p:spPr>
      </p:pic>
    </p:spTree>
    <p:extLst>
      <p:ext uri="{BB962C8B-B14F-4D97-AF65-F5344CB8AC3E}">
        <p14:creationId xmlns:p14="http://schemas.microsoft.com/office/powerpoint/2010/main" val="3575258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6" name="TextBox 5"/>
          <p:cNvSpPr txBox="1"/>
          <p:nvPr/>
        </p:nvSpPr>
        <p:spPr>
          <a:xfrm>
            <a:off x="765209" y="2251407"/>
            <a:ext cx="3456395" cy="1138773"/>
          </a:xfrm>
          <a:prstGeom prst="rect">
            <a:avLst/>
          </a:prstGeom>
          <a:noFill/>
        </p:spPr>
        <p:txBody>
          <a:bodyPr wrap="none" rtlCol="0">
            <a:spAutoFit/>
          </a:bodyPr>
          <a:lstStyle/>
          <a:p>
            <a:r>
              <a:rPr lang="en-GB" sz="3200" dirty="0" smtClean="0"/>
              <a:t>Madagascar Class </a:t>
            </a:r>
          </a:p>
          <a:p>
            <a:endParaRPr lang="en-GB" dirty="0" smtClean="0"/>
          </a:p>
          <a:p>
            <a:r>
              <a:rPr lang="en-US" dirty="0" smtClean="0"/>
              <a:t> </a:t>
            </a:r>
            <a:endParaRPr lang="en-US" dirty="0"/>
          </a:p>
        </p:txBody>
      </p:sp>
      <p:sp>
        <p:nvSpPr>
          <p:cNvPr id="7" name="TextBox 6"/>
          <p:cNvSpPr txBox="1"/>
          <p:nvPr/>
        </p:nvSpPr>
        <p:spPr>
          <a:xfrm>
            <a:off x="7433390" y="2251407"/>
            <a:ext cx="2803973" cy="861774"/>
          </a:xfrm>
          <a:prstGeom prst="rect">
            <a:avLst/>
          </a:prstGeom>
          <a:noFill/>
        </p:spPr>
        <p:txBody>
          <a:bodyPr wrap="none" rtlCol="0">
            <a:spAutoFit/>
          </a:bodyPr>
          <a:lstStyle/>
          <a:p>
            <a:r>
              <a:rPr lang="en-GB" sz="3200" dirty="0" smtClean="0"/>
              <a:t>Sumatra Class </a:t>
            </a:r>
          </a:p>
          <a:p>
            <a:endParaRPr lang="en-GB" dirty="0" smtClean="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7792" y="2833855"/>
            <a:ext cx="1297345" cy="129734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722" y="4112382"/>
            <a:ext cx="1297345" cy="1297345"/>
          </a:xfrm>
          <a:prstGeom prst="rect">
            <a:avLst/>
          </a:prstGeom>
        </p:spPr>
      </p:pic>
      <p:sp>
        <p:nvSpPr>
          <p:cNvPr id="14" name="TextBox 13"/>
          <p:cNvSpPr txBox="1"/>
          <p:nvPr/>
        </p:nvSpPr>
        <p:spPr>
          <a:xfrm>
            <a:off x="3357992" y="2820791"/>
            <a:ext cx="936475" cy="1200329"/>
          </a:xfrm>
          <a:prstGeom prst="rect">
            <a:avLst/>
          </a:prstGeom>
          <a:noFill/>
        </p:spPr>
        <p:txBody>
          <a:bodyPr wrap="none" rtlCol="0">
            <a:spAutoFit/>
          </a:bodyPr>
          <a:lstStyle/>
          <a:p>
            <a:r>
              <a:rPr lang="en-GB" dirty="0" smtClean="0"/>
              <a:t>Lisa</a:t>
            </a:r>
          </a:p>
          <a:p>
            <a:r>
              <a:rPr lang="en-GB" dirty="0" smtClean="0"/>
              <a:t>Louise</a:t>
            </a:r>
          </a:p>
          <a:p>
            <a:r>
              <a:rPr lang="en-GB" dirty="0" smtClean="0"/>
              <a:t>John</a:t>
            </a:r>
          </a:p>
          <a:p>
            <a:r>
              <a:rPr lang="en-GB" dirty="0" smtClean="0"/>
              <a:t>Sabrina</a:t>
            </a:r>
          </a:p>
        </p:txBody>
      </p:sp>
      <p:sp>
        <p:nvSpPr>
          <p:cNvPr id="15" name="TextBox 14"/>
          <p:cNvSpPr txBox="1"/>
          <p:nvPr/>
        </p:nvSpPr>
        <p:spPr>
          <a:xfrm>
            <a:off x="10083674" y="2664037"/>
            <a:ext cx="972767" cy="1477328"/>
          </a:xfrm>
          <a:prstGeom prst="rect">
            <a:avLst/>
          </a:prstGeom>
          <a:noFill/>
        </p:spPr>
        <p:txBody>
          <a:bodyPr wrap="none" rtlCol="0">
            <a:spAutoFit/>
          </a:bodyPr>
          <a:lstStyle/>
          <a:p>
            <a:r>
              <a:rPr lang="en-GB" dirty="0" smtClean="0"/>
              <a:t>Muriel</a:t>
            </a:r>
          </a:p>
          <a:p>
            <a:r>
              <a:rPr lang="en-GB" dirty="0" smtClean="0"/>
              <a:t>Henry</a:t>
            </a:r>
          </a:p>
          <a:p>
            <a:r>
              <a:rPr lang="en-GB" dirty="0" err="1" smtClean="0"/>
              <a:t>Yetunde</a:t>
            </a:r>
            <a:endParaRPr lang="en-GB" dirty="0" smtClean="0"/>
          </a:p>
          <a:p>
            <a:r>
              <a:rPr lang="en-GB" dirty="0" smtClean="0"/>
              <a:t>John</a:t>
            </a:r>
          </a:p>
          <a:p>
            <a:r>
              <a:rPr lang="en-GB" dirty="0" smtClean="0"/>
              <a:t>Sabrina</a:t>
            </a:r>
          </a:p>
        </p:txBody>
      </p:sp>
      <p:sp>
        <p:nvSpPr>
          <p:cNvPr id="16" name="Rectangle 15"/>
          <p:cNvSpPr/>
          <p:nvPr/>
        </p:nvSpPr>
        <p:spPr>
          <a:xfrm>
            <a:off x="765209" y="5524452"/>
            <a:ext cx="11295246" cy="954107"/>
          </a:xfrm>
          <a:prstGeom prst="rect">
            <a:avLst/>
          </a:prstGeom>
        </p:spPr>
        <p:txBody>
          <a:bodyPr wrap="square">
            <a:spAutoFit/>
          </a:bodyPr>
          <a:lstStyle/>
          <a:p>
            <a:pPr algn="ctr"/>
            <a:r>
              <a:rPr lang="en-US" sz="2400" dirty="0">
                <a:solidFill>
                  <a:srgbClr val="000000"/>
                </a:solidFill>
                <a:latin typeface="SassoonCRInfant" panose="02010503020300020003" pitchFamily="2" charset="0"/>
              </a:rPr>
              <a:t>There will be daily </a:t>
            </a:r>
            <a:r>
              <a:rPr lang="en-US" sz="2400" dirty="0" smtClean="0">
                <a:solidFill>
                  <a:srgbClr val="000000"/>
                </a:solidFill>
                <a:latin typeface="SassoonCRInfant" panose="02010503020300020003" pitchFamily="2" charset="0"/>
              </a:rPr>
              <a:t>tweets and pictures to </a:t>
            </a:r>
            <a:r>
              <a:rPr lang="en-US" sz="2400" dirty="0">
                <a:solidFill>
                  <a:srgbClr val="000000"/>
                </a:solidFill>
                <a:latin typeface="SassoonCRInfant" panose="02010503020300020003" pitchFamily="2" charset="0"/>
              </a:rPr>
              <a:t>the </a:t>
            </a:r>
            <a:r>
              <a:rPr lang="en-US" sz="2400" dirty="0" smtClean="0">
                <a:solidFill>
                  <a:srgbClr val="000000"/>
                </a:solidFill>
                <a:latin typeface="SassoonCRInfant" panose="02010503020300020003" pitchFamily="2" charset="0"/>
              </a:rPr>
              <a:t>school website.</a:t>
            </a:r>
          </a:p>
          <a:p>
            <a:pPr algn="ctr"/>
            <a:r>
              <a:rPr lang="en-US" sz="2400" dirty="0" smtClean="0">
                <a:solidFill>
                  <a:srgbClr val="000000"/>
                </a:solidFill>
                <a:latin typeface="SassoonCRInfant" panose="02010503020300020003" pitchFamily="2" charset="0"/>
              </a:rPr>
              <a:t>Should you wish to contact the group please use the contact number given or farm’s landline</a:t>
            </a:r>
            <a:r>
              <a:rPr lang="en-US" sz="3200" dirty="0" smtClean="0">
                <a:solidFill>
                  <a:srgbClr val="000000"/>
                </a:solidFill>
                <a:latin typeface="SassoonCRInfant" panose="02010503020300020003" pitchFamily="2" charset="0"/>
              </a:rPr>
              <a:t>.</a:t>
            </a:r>
            <a:endParaRPr lang="en-US" sz="3200" dirty="0">
              <a:solidFill>
                <a:srgbClr val="000000"/>
              </a:solidFill>
              <a:latin typeface="SassoonCRInfant" panose="02010503020300020003" pitchFamily="2" charset="0"/>
            </a:endParaRPr>
          </a:p>
        </p:txBody>
      </p:sp>
      <p:pic>
        <p:nvPicPr>
          <p:cNvPr id="18" name="Picture 5"/>
          <p:cNvPicPr>
            <a:picLocks noChangeAspect="1" noChangeArrowheads="1"/>
          </p:cNvPicPr>
          <p:nvPr/>
        </p:nvPicPr>
        <p:blipFill>
          <a:blip r:embed="rId4"/>
          <a:srcRect/>
          <a:stretch>
            <a:fillRect/>
          </a:stretch>
        </p:blipFill>
        <p:spPr bwMode="auto">
          <a:xfrm>
            <a:off x="872628" y="259897"/>
            <a:ext cx="2993978" cy="1986213"/>
          </a:xfrm>
          <a:prstGeom prst="rect">
            <a:avLst/>
          </a:prstGeom>
          <a:noFill/>
          <a:ln w="9525">
            <a:noFill/>
            <a:miter lim="800000"/>
            <a:headEnd/>
            <a:tailEnd/>
          </a:ln>
        </p:spPr>
      </p:pic>
      <p:pic>
        <p:nvPicPr>
          <p:cNvPr id="19" name="Picture 6"/>
          <p:cNvPicPr>
            <a:picLocks noChangeAspect="1" noChangeArrowheads="1"/>
          </p:cNvPicPr>
          <p:nvPr/>
        </p:nvPicPr>
        <p:blipFill>
          <a:blip r:embed="rId5"/>
          <a:srcRect/>
          <a:stretch>
            <a:fillRect/>
          </a:stretch>
        </p:blipFill>
        <p:spPr bwMode="auto">
          <a:xfrm>
            <a:off x="7014482" y="313508"/>
            <a:ext cx="2847975" cy="1914341"/>
          </a:xfrm>
          <a:prstGeom prst="rect">
            <a:avLst/>
          </a:prstGeom>
          <a:noFill/>
          <a:ln w="9525">
            <a:noFill/>
            <a:miter lim="800000"/>
            <a:headEnd/>
            <a:tailEnd/>
          </a:ln>
        </p:spPr>
      </p:pic>
      <p:pic>
        <p:nvPicPr>
          <p:cNvPr id="6145" name="Picture 1"/>
          <p:cNvPicPr>
            <a:picLocks noChangeAspect="1" noChangeArrowheads="1"/>
          </p:cNvPicPr>
          <p:nvPr/>
        </p:nvPicPr>
        <p:blipFill>
          <a:blip r:embed="rId6"/>
          <a:srcRect/>
          <a:stretch>
            <a:fillRect/>
          </a:stretch>
        </p:blipFill>
        <p:spPr bwMode="auto">
          <a:xfrm>
            <a:off x="8709388" y="2834912"/>
            <a:ext cx="1321852" cy="1279888"/>
          </a:xfrm>
          <a:prstGeom prst="rect">
            <a:avLst/>
          </a:prstGeom>
          <a:noFill/>
          <a:ln w="9525">
            <a:noFill/>
            <a:miter lim="800000"/>
            <a:headEnd/>
            <a:tailEnd/>
          </a:ln>
        </p:spPr>
      </p:pic>
      <p:pic>
        <p:nvPicPr>
          <p:cNvPr id="6146" name="Picture 2"/>
          <p:cNvPicPr>
            <a:picLocks noChangeAspect="1" noChangeArrowheads="1"/>
          </p:cNvPicPr>
          <p:nvPr/>
        </p:nvPicPr>
        <p:blipFill>
          <a:blip r:embed="rId7"/>
          <a:srcRect/>
          <a:stretch>
            <a:fillRect/>
          </a:stretch>
        </p:blipFill>
        <p:spPr bwMode="auto">
          <a:xfrm>
            <a:off x="6864464" y="4135209"/>
            <a:ext cx="1395303" cy="1312001"/>
          </a:xfrm>
          <a:prstGeom prst="rect">
            <a:avLst/>
          </a:prstGeom>
          <a:noFill/>
          <a:ln w="9525">
            <a:noFill/>
            <a:miter lim="800000"/>
            <a:headEnd/>
            <a:tailEnd/>
          </a:ln>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818" y="4134153"/>
            <a:ext cx="1297345" cy="1297345"/>
          </a:xfrm>
          <a:prstGeom prst="rect">
            <a:avLst/>
          </a:prstGeom>
        </p:spPr>
      </p:pic>
      <p:pic>
        <p:nvPicPr>
          <p:cNvPr id="6148" name="Picture 4"/>
          <p:cNvPicPr>
            <a:picLocks noChangeAspect="1" noChangeArrowheads="1"/>
          </p:cNvPicPr>
          <p:nvPr/>
        </p:nvPicPr>
        <p:blipFill>
          <a:blip r:embed="rId8"/>
          <a:srcRect/>
          <a:stretch>
            <a:fillRect/>
          </a:stretch>
        </p:blipFill>
        <p:spPr bwMode="auto">
          <a:xfrm>
            <a:off x="9525574" y="4140108"/>
            <a:ext cx="1297004" cy="1320165"/>
          </a:xfrm>
          <a:prstGeom prst="rect">
            <a:avLst/>
          </a:prstGeom>
          <a:noFill/>
          <a:ln w="9525">
            <a:noFill/>
            <a:miter lim="800000"/>
            <a:headEnd/>
            <a:tailEnd/>
          </a:ln>
        </p:spPr>
      </p:pic>
      <p:pic>
        <p:nvPicPr>
          <p:cNvPr id="25" name="Picture 4"/>
          <p:cNvPicPr>
            <a:picLocks noChangeAspect="1" noChangeArrowheads="1"/>
          </p:cNvPicPr>
          <p:nvPr/>
        </p:nvPicPr>
        <p:blipFill>
          <a:blip r:embed="rId8"/>
          <a:srcRect/>
          <a:stretch>
            <a:fillRect/>
          </a:stretch>
        </p:blipFill>
        <p:spPr bwMode="auto">
          <a:xfrm>
            <a:off x="2140706" y="4109629"/>
            <a:ext cx="1297004" cy="1320165"/>
          </a:xfrm>
          <a:prstGeom prst="rect">
            <a:avLst/>
          </a:prstGeom>
          <a:noFill/>
          <a:ln w="9525">
            <a:noFill/>
            <a:miter lim="800000"/>
            <a:headEnd/>
            <a:tailEnd/>
          </a:ln>
        </p:spPr>
      </p:pic>
      <p:pic>
        <p:nvPicPr>
          <p:cNvPr id="6149" name="Picture 5"/>
          <p:cNvPicPr>
            <a:picLocks noChangeAspect="1" noChangeArrowheads="1"/>
          </p:cNvPicPr>
          <p:nvPr/>
        </p:nvPicPr>
        <p:blipFill>
          <a:blip r:embed="rId9"/>
          <a:srcRect/>
          <a:stretch>
            <a:fillRect/>
          </a:stretch>
        </p:blipFill>
        <p:spPr bwMode="auto">
          <a:xfrm>
            <a:off x="866775" y="2962003"/>
            <a:ext cx="1314450" cy="1143000"/>
          </a:xfrm>
          <a:prstGeom prst="rect">
            <a:avLst/>
          </a:prstGeom>
          <a:noFill/>
          <a:ln w="9525">
            <a:noFill/>
            <a:miter lim="800000"/>
            <a:headEnd/>
            <a:tailEnd/>
          </a:ln>
        </p:spPr>
      </p:pic>
      <p:pic>
        <p:nvPicPr>
          <p:cNvPr id="27" name="Picture 5"/>
          <p:cNvPicPr>
            <a:picLocks noChangeAspect="1" noChangeArrowheads="1"/>
          </p:cNvPicPr>
          <p:nvPr/>
        </p:nvPicPr>
        <p:blipFill>
          <a:blip r:embed="rId9"/>
          <a:srcRect/>
          <a:stretch>
            <a:fillRect/>
          </a:stretch>
        </p:blipFill>
        <p:spPr bwMode="auto">
          <a:xfrm>
            <a:off x="2103393" y="2970712"/>
            <a:ext cx="1314450" cy="1143000"/>
          </a:xfrm>
          <a:prstGeom prst="rect">
            <a:avLst/>
          </a:prstGeom>
          <a:noFill/>
          <a:ln w="9525">
            <a:noFill/>
            <a:miter lim="800000"/>
            <a:headEnd/>
            <a:tailEnd/>
          </a:ln>
        </p:spPr>
      </p:pic>
    </p:spTree>
    <p:extLst>
      <p:ext uri="{BB962C8B-B14F-4D97-AF65-F5344CB8AC3E}">
        <p14:creationId xmlns:p14="http://schemas.microsoft.com/office/powerpoint/2010/main" val="3881178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8400" y="374073"/>
            <a:ext cx="9601200" cy="3581400"/>
          </a:xfrm>
        </p:spPr>
        <p:txBody>
          <a:bodyPr>
            <a:normAutofit fontScale="25000" lnSpcReduction="20000"/>
          </a:bodyPr>
          <a:lstStyle/>
          <a:p>
            <a:r>
              <a:rPr lang="en-US" sz="12800" dirty="0" smtClean="0">
                <a:latin typeface="SassoonCRInfant" panose="02010503020300020003" pitchFamily="2" charset="0"/>
              </a:rPr>
              <a:t>Each </a:t>
            </a:r>
            <a:r>
              <a:rPr lang="en-US" sz="12800" dirty="0">
                <a:latin typeface="SassoonCRInfant" panose="02010503020300020003" pitchFamily="2" charset="0"/>
              </a:rPr>
              <a:t>of the farms are staffed by a combination of Farm School </a:t>
            </a:r>
            <a:r>
              <a:rPr lang="en-US" sz="12800" dirty="0" smtClean="0">
                <a:latin typeface="SassoonCRInfant" panose="02010503020300020003" pitchFamily="2" charset="0"/>
              </a:rPr>
              <a:t>Manager with </a:t>
            </a:r>
            <a:r>
              <a:rPr lang="en-US" sz="12800" dirty="0">
                <a:latin typeface="SassoonCRInfant" panose="02010503020300020003" pitchFamily="2" charset="0"/>
              </a:rPr>
              <a:t>a background in teaching and Farm Managers with responsibility for the farm work and outdoor environment</a:t>
            </a:r>
            <a:r>
              <a:rPr lang="en-US" sz="12800" dirty="0" smtClean="0">
                <a:latin typeface="SassoonCRInfant" panose="02010503020300020003" pitchFamily="2" charset="0"/>
              </a:rPr>
              <a:t>.</a:t>
            </a:r>
          </a:p>
          <a:p>
            <a:endParaRPr lang="en-US" sz="12800" dirty="0">
              <a:latin typeface="SassoonCRInfant" panose="02010503020300020003" pitchFamily="2" charset="0"/>
            </a:endParaRPr>
          </a:p>
          <a:p>
            <a:endParaRPr lang="en-US" sz="12800" dirty="0" smtClean="0">
              <a:latin typeface="SassoonCRInfant" panose="02010503020300020003" pitchFamily="2" charset="0"/>
            </a:endParaRPr>
          </a:p>
          <a:p>
            <a:endParaRPr lang="en-US" sz="12800" dirty="0">
              <a:latin typeface="SassoonCRInfant" panose="02010503020300020003" pitchFamily="2" charset="0"/>
            </a:endParaRPr>
          </a:p>
          <a:p>
            <a:endParaRPr lang="en-US" sz="12800" dirty="0" smtClean="0">
              <a:latin typeface="SassoonCRInfant" panose="02010503020300020003" pitchFamily="2" charset="0"/>
            </a:endParaRPr>
          </a:p>
          <a:p>
            <a:endParaRPr lang="en-US" sz="12800" dirty="0">
              <a:latin typeface="SassoonCRInfant" panose="02010503020300020003" pitchFamily="2" charset="0"/>
            </a:endParaRPr>
          </a:p>
          <a:p>
            <a:pPr marL="0" indent="0">
              <a:buNone/>
            </a:pPr>
            <a:r>
              <a:rPr lang="en-US" sz="12800" dirty="0" smtClean="0">
                <a:latin typeface="SassoonCRInfant" panose="02010503020300020003" pitchFamily="2" charset="0"/>
              </a:rPr>
              <a:t> </a:t>
            </a:r>
            <a:endParaRPr lang="en-US" sz="12800" dirty="0">
              <a:latin typeface="SassoonCRInfant" panose="02010503020300020003" pitchFamily="2" charset="0"/>
            </a:endParaRPr>
          </a:p>
          <a:p>
            <a:r>
              <a:rPr lang="en-US" sz="12800" dirty="0" smtClean="0">
                <a:latin typeface="SassoonCRInfant" panose="02010503020300020003" pitchFamily="2" charset="0"/>
              </a:rPr>
              <a:t>There </a:t>
            </a:r>
            <a:r>
              <a:rPr lang="en-US" sz="12800" dirty="0">
                <a:latin typeface="SassoonCRInfant" panose="02010503020300020003" pitchFamily="2" charset="0"/>
              </a:rPr>
              <a:t>are also cooks, housekeepers and domestic staff who provide a welcoming and caring atmosphere at each </a:t>
            </a:r>
            <a:r>
              <a:rPr lang="en-US" sz="12800" dirty="0" err="1">
                <a:latin typeface="SassoonCRInfant" panose="02010503020300020003" pitchFamily="2" charset="0"/>
              </a:rPr>
              <a:t>centre</a:t>
            </a:r>
            <a:r>
              <a:rPr lang="en-US" sz="12800" dirty="0">
                <a:latin typeface="SassoonCRInfant" panose="02010503020300020003" pitchFamily="2" charset="0"/>
              </a:rPr>
              <a:t>, and farm workers employed to work directly with the children outside.</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897" y="1698529"/>
            <a:ext cx="8045703" cy="2844441"/>
          </a:xfrm>
          <a:prstGeom prst="rect">
            <a:avLst/>
          </a:prstGeom>
        </p:spPr>
      </p:pic>
    </p:spTree>
    <p:extLst>
      <p:ext uri="{BB962C8B-B14F-4D97-AF65-F5344CB8AC3E}">
        <p14:creationId xmlns:p14="http://schemas.microsoft.com/office/powerpoint/2010/main" val="779686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45127" y="290946"/>
            <a:ext cx="8548255" cy="3581400"/>
          </a:xfrm>
        </p:spPr>
        <p:txBody>
          <a:bodyPr>
            <a:noAutofit/>
          </a:bodyPr>
          <a:lstStyle/>
          <a:p>
            <a:r>
              <a:rPr lang="en-US" sz="2200" dirty="0">
                <a:latin typeface="SassoonCRInfant"/>
              </a:rPr>
              <a:t>The children will be placed into </a:t>
            </a:r>
            <a:r>
              <a:rPr lang="en-US" sz="2200" b="1" dirty="0">
                <a:latin typeface="SassoonCRInfant"/>
              </a:rPr>
              <a:t>3 farm work groups</a:t>
            </a:r>
            <a:r>
              <a:rPr lang="en-US" sz="2200" dirty="0">
                <a:latin typeface="SassoonCRInfant"/>
              </a:rPr>
              <a:t>, accompanied by one school adult. The school adult will stay with their group and actively participate alongside and encourage the children</a:t>
            </a:r>
            <a:r>
              <a:rPr lang="en-US" sz="2200" dirty="0" smtClean="0">
                <a:latin typeface="SassoonCRInfant"/>
              </a:rPr>
              <a:t>.</a:t>
            </a:r>
          </a:p>
          <a:p>
            <a:r>
              <a:rPr lang="en-GB" sz="2200" dirty="0" smtClean="0">
                <a:latin typeface="SassoonCRInfant"/>
              </a:rPr>
              <a:t>At Lower </a:t>
            </a:r>
            <a:r>
              <a:rPr lang="en-GB" sz="2200" dirty="0" err="1" smtClean="0">
                <a:latin typeface="SassoonCRInfant"/>
              </a:rPr>
              <a:t>Treginnis</a:t>
            </a:r>
            <a:r>
              <a:rPr lang="en-GB" sz="2200" dirty="0" smtClean="0">
                <a:latin typeface="SassoonCRInfant"/>
              </a:rPr>
              <a:t>, Farms for City Children works in partnership with organic farmer Rob Davies, who keeps 850 sheep and a small herd of Hereford X calves on the surrounding land. In addition the children help look after poultry, horses, donkeys, milking goats and a breeding herd of pigs.</a:t>
            </a:r>
          </a:p>
          <a:p>
            <a:r>
              <a:rPr lang="en-US" sz="2200" dirty="0" smtClean="0">
                <a:latin typeface="SassoonCRInfant"/>
              </a:rPr>
              <a:t>A shop is open once during the week, selling cards, pencils, a selection of Michael </a:t>
            </a:r>
            <a:r>
              <a:rPr lang="en-US" sz="2200" dirty="0" err="1" smtClean="0">
                <a:latin typeface="SassoonCRInfant"/>
              </a:rPr>
              <a:t>Morpurgo</a:t>
            </a:r>
            <a:r>
              <a:rPr lang="en-US" sz="2200" dirty="0" smtClean="0">
                <a:latin typeface="SassoonCRInfant"/>
              </a:rPr>
              <a:t> books, soaps, lip balms, teddy bears, t-shirts and a lot, lot more. </a:t>
            </a:r>
          </a:p>
          <a:p>
            <a:r>
              <a:rPr lang="en-US" sz="2200" b="1" dirty="0" smtClean="0">
                <a:latin typeface="SassoonCRInfant"/>
              </a:rPr>
              <a:t>Money is optional, a maximum of £10</a:t>
            </a:r>
            <a:r>
              <a:rPr lang="en-US" sz="2200" dirty="0" smtClean="0">
                <a:latin typeface="SassoonCRInfant"/>
              </a:rPr>
              <a:t> is recommended. </a:t>
            </a:r>
          </a:p>
          <a:p>
            <a:pPr>
              <a:buNone/>
            </a:pPr>
            <a:r>
              <a:rPr lang="en-GB" sz="2200" dirty="0" smtClean="0">
                <a:latin typeface="SassoonCRInfant"/>
              </a:rPr>
              <a:t/>
            </a:r>
            <a:br>
              <a:rPr lang="en-GB" sz="2200" dirty="0" smtClean="0">
                <a:latin typeface="SassoonCRInfant"/>
              </a:rPr>
            </a:br>
            <a:endParaRPr lang="en-GB" sz="2200" dirty="0" smtClean="0">
              <a:latin typeface="SassoonCRInfant"/>
            </a:endParaRPr>
          </a:p>
          <a:p>
            <a:pPr>
              <a:buNone/>
            </a:pPr>
            <a:endParaRPr lang="en-US" sz="2200" dirty="0">
              <a:latin typeface="SassoonCRInfant"/>
            </a:endParaRPr>
          </a:p>
          <a:p>
            <a:endParaRPr lang="en-GB" sz="2200" dirty="0">
              <a:latin typeface="SassoonCRInfan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47891">
            <a:off x="9538911" y="5054599"/>
            <a:ext cx="2343834" cy="1212934"/>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343" y="4270791"/>
            <a:ext cx="6024880" cy="2130008"/>
          </a:xfrm>
          <a:prstGeom prst="rect">
            <a:avLst/>
          </a:prstGeom>
        </p:spPr>
      </p:pic>
    </p:spTree>
    <p:extLst>
      <p:ext uri="{BB962C8B-B14F-4D97-AF65-F5344CB8AC3E}">
        <p14:creationId xmlns:p14="http://schemas.microsoft.com/office/powerpoint/2010/main" val="937596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120</TotalTime>
  <Words>785</Words>
  <Application>Microsoft Office PowerPoint</Application>
  <PresentationFormat>Widescreen</PresentationFormat>
  <Paragraphs>99</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Franklin Gothic Book</vt:lpstr>
      <vt:lpstr>SassoonCRInfant</vt:lpstr>
      <vt:lpstr>Crop</vt:lpstr>
      <vt:lpstr>PowerPoint Presentation</vt:lpstr>
      <vt:lpstr>TRAVEL</vt:lpstr>
      <vt:lpstr>We are using a reliable company, recommended and used by the charity. </vt:lpstr>
      <vt:lpstr>Children are allowed to bring electronic devices for the journey.</vt:lpstr>
      <vt:lpstr>PowerPoint Presentation</vt:lpstr>
      <vt:lpstr>GENERAL INFORMATION</vt:lpstr>
      <vt:lpstr>PowerPoint Presentation</vt:lpstr>
      <vt:lpstr>PowerPoint Presentation</vt:lpstr>
      <vt:lpstr>PowerPoint Presentation</vt:lpstr>
      <vt:lpstr>There are 4 children’s dormitories on the first floor for the GIRLS Porthclais sleeps 8 with an en-suite shower room /Porth Llisgi sleeps 6 /  Henllys sleeps 4 / Y Ffald sleeps 7 with an en-suite shower room Justinian on the first floor sleep 2 for FEMALE staff </vt:lpstr>
      <vt:lpstr>PowerPoint Presentation</vt:lpstr>
      <vt:lpstr>PowerPoint Presentation</vt:lpstr>
      <vt:lpstr>WHAT YOU NEED TO BRING…</vt:lpstr>
    </vt:vector>
  </TitlesOfParts>
  <Company>SITSS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Williams</dc:creator>
  <cp:lastModifiedBy>Muriel Thompson</cp:lastModifiedBy>
  <cp:revision>16</cp:revision>
  <dcterms:created xsi:type="dcterms:W3CDTF">2017-05-15T08:20:34Z</dcterms:created>
  <dcterms:modified xsi:type="dcterms:W3CDTF">2018-10-17T13:35:02Z</dcterms:modified>
</cp:coreProperties>
</file>