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0141CC-8050-461C-900D-9653F97EFC78}"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208157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141CC-8050-461C-900D-9653F97EFC78}"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104911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141CC-8050-461C-900D-9653F97EFC78}"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371715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141CC-8050-461C-900D-9653F97EFC78}"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200251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141CC-8050-461C-900D-9653F97EFC78}"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42616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0141CC-8050-461C-900D-9653F97EFC78}"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192464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0141CC-8050-461C-900D-9653F97EFC78}" type="datetimeFigureOut">
              <a:rPr lang="en-GB" smtClean="0"/>
              <a:t>24/02/2016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191739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0141CC-8050-461C-900D-9653F97EFC78}" type="datetimeFigureOut">
              <a:rPr lang="en-GB" smtClean="0"/>
              <a:t>24/02/2016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391655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141CC-8050-461C-900D-9653F97EFC78}" type="datetimeFigureOut">
              <a:rPr lang="en-GB" smtClean="0"/>
              <a:t>24/02/2016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56221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141CC-8050-461C-900D-9653F97EFC78}"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255034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141CC-8050-461C-900D-9653F97EFC78}"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298CFF-F01E-48A5-B56A-BBBC53961B77}" type="slidenum">
              <a:rPr lang="en-GB" smtClean="0"/>
              <a:t>‹#›</a:t>
            </a:fld>
            <a:endParaRPr lang="en-GB"/>
          </a:p>
        </p:txBody>
      </p:sp>
    </p:spTree>
    <p:extLst>
      <p:ext uri="{BB962C8B-B14F-4D97-AF65-F5344CB8AC3E}">
        <p14:creationId xmlns:p14="http://schemas.microsoft.com/office/powerpoint/2010/main" val="44276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141CC-8050-461C-900D-9653F97EFC78}" type="datetimeFigureOut">
              <a:rPr lang="en-GB" smtClean="0"/>
              <a:t>24/02/2016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98CFF-F01E-48A5-B56A-BBBC53961B77}" type="slidenum">
              <a:rPr lang="en-GB" smtClean="0"/>
              <a:t>‹#›</a:t>
            </a:fld>
            <a:endParaRPr lang="en-GB"/>
          </a:p>
        </p:txBody>
      </p:sp>
    </p:spTree>
    <p:extLst>
      <p:ext uri="{BB962C8B-B14F-4D97-AF65-F5344CB8AC3E}">
        <p14:creationId xmlns:p14="http://schemas.microsoft.com/office/powerpoint/2010/main" val="345826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1784" y="1304764"/>
            <a:ext cx="6118448" cy="2115666"/>
          </a:xfrm>
        </p:spPr>
        <p:txBody>
          <a:bodyPr/>
          <a:lstStyle/>
          <a:p>
            <a:r>
              <a:rPr lang="en-GB" dirty="0" smtClean="0"/>
              <a:t>Brecknock Primary School</a:t>
            </a:r>
            <a:br>
              <a:rPr lang="en-GB" dirty="0" smtClean="0"/>
            </a:br>
            <a:r>
              <a:rPr lang="en-GB" dirty="0" smtClean="0"/>
              <a:t>2016</a:t>
            </a:r>
            <a:endParaRPr lang="en-GB" dirty="0"/>
          </a:p>
        </p:txBody>
      </p:sp>
      <p:sp>
        <p:nvSpPr>
          <p:cNvPr id="3" name="Subtitle 2"/>
          <p:cNvSpPr>
            <a:spLocks noGrp="1"/>
          </p:cNvSpPr>
          <p:nvPr>
            <p:ph type="subTitle" idx="1"/>
          </p:nvPr>
        </p:nvSpPr>
        <p:spPr>
          <a:xfrm>
            <a:off x="899592" y="3573016"/>
            <a:ext cx="7272808" cy="2065784"/>
          </a:xfrm>
          <a:solidFill>
            <a:schemeClr val="bg2">
              <a:lumMod val="90000"/>
            </a:schemeClr>
          </a:solidFill>
          <a:ln w="76200">
            <a:solidFill>
              <a:schemeClr val="tx1"/>
            </a:solidFill>
          </a:ln>
        </p:spPr>
        <p:txBody>
          <a:bodyPr>
            <a:normAutofit/>
          </a:bodyPr>
          <a:lstStyle/>
          <a:p>
            <a:r>
              <a:rPr lang="en-GB" sz="3600" dirty="0" smtClean="0">
                <a:solidFill>
                  <a:schemeClr val="tx1"/>
                </a:solidFill>
              </a:rPr>
              <a:t>Brecknock </a:t>
            </a:r>
            <a:r>
              <a:rPr lang="en-GB" sz="3600" dirty="0">
                <a:solidFill>
                  <a:schemeClr val="tx1"/>
                </a:solidFill>
              </a:rPr>
              <a:t>b</a:t>
            </a:r>
            <a:r>
              <a:rPr lang="en-GB" sz="3600" dirty="0" smtClean="0">
                <a:solidFill>
                  <a:schemeClr val="tx1"/>
                </a:solidFill>
              </a:rPr>
              <a:t>elieves that Road Safety Should Take More Notice of Pedestrians</a:t>
            </a:r>
            <a:endParaRPr lang="en-GB" sz="36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32656"/>
            <a:ext cx="2145341" cy="1944216"/>
          </a:xfrm>
          <a:prstGeom prst="rect">
            <a:avLst/>
          </a:prstGeom>
        </p:spPr>
      </p:pic>
      <p:sp>
        <p:nvSpPr>
          <p:cNvPr id="5" name="Rectangle 4"/>
          <p:cNvSpPr/>
          <p:nvPr/>
        </p:nvSpPr>
        <p:spPr>
          <a:xfrm>
            <a:off x="107504" y="116632"/>
            <a:ext cx="360040" cy="369332"/>
          </a:xfrm>
          <a:prstGeom prst="rect">
            <a:avLst/>
          </a:prstGeom>
        </p:spPr>
        <p:txBody>
          <a:bodyPr wrap="square">
            <a:spAutoFit/>
          </a:bodyPr>
          <a:lstStyle/>
          <a:p>
            <a:r>
              <a:rPr lang="en-GB" dirty="0" smtClean="0"/>
              <a:t>T</a:t>
            </a:r>
            <a:endParaRPr lang="en-GB" dirty="0"/>
          </a:p>
        </p:txBody>
      </p:sp>
    </p:spTree>
    <p:extLst>
      <p:ext uri="{BB962C8B-B14F-4D97-AF65-F5344CB8AC3E}">
        <p14:creationId xmlns:p14="http://schemas.microsoft.com/office/powerpoint/2010/main" val="57290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5" y="1556792"/>
            <a:ext cx="7373368" cy="4320480"/>
          </a:xfrm>
          <a:solidFill>
            <a:schemeClr val="bg2">
              <a:lumMod val="90000"/>
            </a:schemeClr>
          </a:solidFill>
          <a:ln w="76200">
            <a:solidFill>
              <a:schemeClr val="tx1"/>
            </a:solidFill>
          </a:ln>
        </p:spPr>
        <p:txBody>
          <a:bodyPr>
            <a:normAutofit fontScale="92500" lnSpcReduction="10000"/>
          </a:bodyPr>
          <a:lstStyle/>
          <a:p>
            <a:r>
              <a:rPr lang="en-GB" dirty="0" smtClean="0">
                <a:solidFill>
                  <a:schemeClr val="tx1"/>
                </a:solidFill>
              </a:rPr>
              <a:t>In  conclusion, we in </a:t>
            </a:r>
            <a:r>
              <a:rPr lang="en-GB" dirty="0" err="1" smtClean="0">
                <a:solidFill>
                  <a:schemeClr val="tx1"/>
                </a:solidFill>
              </a:rPr>
              <a:t>Brecknock</a:t>
            </a:r>
            <a:r>
              <a:rPr lang="en-GB" dirty="0" smtClean="0">
                <a:solidFill>
                  <a:schemeClr val="tx1"/>
                </a:solidFill>
              </a:rPr>
              <a:t> </a:t>
            </a:r>
            <a:r>
              <a:rPr lang="en-GB" dirty="0">
                <a:solidFill>
                  <a:schemeClr val="tx1"/>
                </a:solidFill>
              </a:rPr>
              <a:t>believe that Road Safety Should Take More Notice of </a:t>
            </a:r>
            <a:r>
              <a:rPr lang="en-GB" dirty="0" smtClean="0">
                <a:solidFill>
                  <a:schemeClr val="tx1"/>
                </a:solidFill>
              </a:rPr>
              <a:t>Pedestrians and Camden should do more to help in this.</a:t>
            </a:r>
          </a:p>
          <a:p>
            <a:r>
              <a:rPr lang="en-GB" dirty="0" smtClean="0">
                <a:solidFill>
                  <a:schemeClr val="tx1"/>
                </a:solidFill>
              </a:rPr>
              <a:t>The figure of  </a:t>
            </a:r>
            <a:r>
              <a:rPr lang="en-GB" dirty="0">
                <a:solidFill>
                  <a:schemeClr val="tx1"/>
                </a:solidFill>
              </a:rPr>
              <a:t>2,412 </a:t>
            </a:r>
            <a:r>
              <a:rPr lang="en-GB" dirty="0" smtClean="0">
                <a:solidFill>
                  <a:schemeClr val="tx1"/>
                </a:solidFill>
              </a:rPr>
              <a:t>children killed or seriously injured in the UK in year 2011* </a:t>
            </a:r>
            <a:r>
              <a:rPr lang="en-GB" dirty="0" smtClean="0">
                <a:solidFill>
                  <a:schemeClr val="tx1"/>
                </a:solidFill>
              </a:rPr>
              <a:t>has fallen to 2,082 in 2014. However it is still a </a:t>
            </a:r>
            <a:r>
              <a:rPr lang="en-GB" dirty="0" smtClean="0">
                <a:solidFill>
                  <a:schemeClr val="tx1"/>
                </a:solidFill>
              </a:rPr>
              <a:t>shocking and </a:t>
            </a:r>
            <a:r>
              <a:rPr lang="en-GB" dirty="0" smtClean="0">
                <a:solidFill>
                  <a:schemeClr val="tx1"/>
                </a:solidFill>
              </a:rPr>
              <a:t>disgustingly high number and </a:t>
            </a:r>
            <a:r>
              <a:rPr lang="en-GB" dirty="0" smtClean="0">
                <a:solidFill>
                  <a:schemeClr val="tx1"/>
                </a:solidFill>
              </a:rPr>
              <a:t>with a little effort and a few changes,  we can reduce this  </a:t>
            </a:r>
            <a:r>
              <a:rPr lang="en-GB" dirty="0" smtClean="0">
                <a:solidFill>
                  <a:schemeClr val="tx1"/>
                </a:solidFill>
              </a:rPr>
              <a:t>dreadful number even more.</a:t>
            </a:r>
            <a:endParaRPr lang="en-GB" dirty="0">
              <a:solidFill>
                <a:schemeClr val="tx1"/>
              </a:solidFill>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5" y="332656"/>
            <a:ext cx="1209237" cy="1095872"/>
          </a:xfrm>
          <a:prstGeom prst="rect">
            <a:avLst/>
          </a:prstGeom>
        </p:spPr>
      </p:pic>
      <p:sp>
        <p:nvSpPr>
          <p:cNvPr id="5" name="Rectangle 4"/>
          <p:cNvSpPr/>
          <p:nvPr/>
        </p:nvSpPr>
        <p:spPr>
          <a:xfrm>
            <a:off x="323528" y="260648"/>
            <a:ext cx="303288" cy="369332"/>
          </a:xfrm>
          <a:prstGeom prst="rect">
            <a:avLst/>
          </a:prstGeom>
        </p:spPr>
        <p:txBody>
          <a:bodyPr wrap="none">
            <a:spAutoFit/>
          </a:bodyPr>
          <a:lstStyle/>
          <a:p>
            <a:r>
              <a:rPr lang="en-GB" dirty="0" smtClean="0"/>
              <a:t>P</a:t>
            </a:r>
            <a:endParaRPr lang="en-GB" dirty="0"/>
          </a:p>
        </p:txBody>
      </p:sp>
      <p:sp>
        <p:nvSpPr>
          <p:cNvPr id="2" name="Rectangle 1"/>
          <p:cNvSpPr/>
          <p:nvPr/>
        </p:nvSpPr>
        <p:spPr>
          <a:xfrm>
            <a:off x="397318" y="6021288"/>
            <a:ext cx="8410037" cy="646331"/>
          </a:xfrm>
          <a:prstGeom prst="rect">
            <a:avLst/>
          </a:prstGeom>
        </p:spPr>
        <p:txBody>
          <a:bodyPr wrap="square">
            <a:spAutoFit/>
          </a:bodyPr>
          <a:lstStyle/>
          <a:p>
            <a:r>
              <a:rPr lang="en-GB" dirty="0"/>
              <a:t> </a:t>
            </a:r>
            <a:r>
              <a:rPr lang="en-GB" dirty="0" smtClean="0"/>
              <a:t>*Figures </a:t>
            </a:r>
            <a:r>
              <a:rPr lang="en-GB" dirty="0"/>
              <a:t>published by the Department for Transport show that in </a:t>
            </a:r>
            <a:r>
              <a:rPr lang="en-GB" dirty="0" smtClean="0"/>
              <a:t>2011, 2,412 children </a:t>
            </a:r>
            <a:r>
              <a:rPr lang="en-GB" dirty="0"/>
              <a:t>under the age of 16 were killed or seriously injured on the roads.</a:t>
            </a:r>
          </a:p>
        </p:txBody>
      </p:sp>
    </p:spTree>
    <p:extLst>
      <p:ext uri="{BB962C8B-B14F-4D97-AF65-F5344CB8AC3E}">
        <p14:creationId xmlns:p14="http://schemas.microsoft.com/office/powerpoint/2010/main" val="12779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16832"/>
            <a:ext cx="6400800" cy="3960440"/>
          </a:xfrm>
          <a:solidFill>
            <a:schemeClr val="bg2">
              <a:lumMod val="90000"/>
            </a:schemeClr>
          </a:solidFill>
          <a:ln w="76200">
            <a:solidFill>
              <a:schemeClr val="tx1"/>
            </a:solidFill>
          </a:ln>
        </p:spPr>
        <p:txBody>
          <a:bodyPr>
            <a:normAutofit fontScale="92500" lnSpcReduction="20000"/>
          </a:bodyPr>
          <a:lstStyle/>
          <a:p>
            <a:r>
              <a:rPr lang="en-GB" dirty="0" smtClean="0">
                <a:solidFill>
                  <a:schemeClr val="tx1"/>
                </a:solidFill>
              </a:rPr>
              <a:t>INTRODUCTION</a:t>
            </a:r>
          </a:p>
          <a:p>
            <a:r>
              <a:rPr lang="en-GB" dirty="0" smtClean="0">
                <a:solidFill>
                  <a:schemeClr val="tx1"/>
                </a:solidFill>
              </a:rPr>
              <a:t>We  think road safety is so important because many children go home by themselves and drivers don’t take enough care.</a:t>
            </a:r>
          </a:p>
          <a:p>
            <a:r>
              <a:rPr lang="en-GB" dirty="0" smtClean="0">
                <a:solidFill>
                  <a:srgbClr val="FF0000"/>
                </a:solidFill>
              </a:rPr>
              <a:t>In 2014 the annual figure for child deaths and serious injuries on the roads has increased by 3% compared with the 12 months to September 2013,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889" y="332656"/>
            <a:ext cx="1509684" cy="136815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9855"/>
            <a:ext cx="2304678" cy="138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504" y="147990"/>
            <a:ext cx="303288" cy="369332"/>
          </a:xfrm>
          <a:prstGeom prst="rect">
            <a:avLst/>
          </a:prstGeom>
        </p:spPr>
        <p:txBody>
          <a:bodyPr wrap="none">
            <a:spAutoFit/>
          </a:bodyPr>
          <a:lstStyle/>
          <a:p>
            <a:r>
              <a:rPr lang="en-GB" dirty="0" smtClean="0"/>
              <a:t>P</a:t>
            </a:r>
            <a:endParaRPr lang="en-GB" dirty="0"/>
          </a:p>
        </p:txBody>
      </p:sp>
    </p:spTree>
    <p:extLst>
      <p:ext uri="{BB962C8B-B14F-4D97-AF65-F5344CB8AC3E}">
        <p14:creationId xmlns:p14="http://schemas.microsoft.com/office/powerpoint/2010/main" val="1302218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4508" y="3356992"/>
            <a:ext cx="6400800" cy="3096344"/>
          </a:xfrm>
          <a:solidFill>
            <a:schemeClr val="bg2">
              <a:lumMod val="90000"/>
            </a:schemeClr>
          </a:solidFill>
          <a:ln w="76200">
            <a:solidFill>
              <a:schemeClr val="tx1"/>
            </a:solidFill>
          </a:ln>
        </p:spPr>
        <p:txBody>
          <a:bodyPr>
            <a:normAutofit/>
          </a:bodyPr>
          <a:lstStyle/>
          <a:p>
            <a:r>
              <a:rPr lang="en-GB" dirty="0" smtClean="0">
                <a:solidFill>
                  <a:schemeClr val="tx1"/>
                </a:solidFill>
              </a:rPr>
              <a:t>We will be looking at </a:t>
            </a:r>
          </a:p>
          <a:p>
            <a:pPr marL="342900" indent="-342900" algn="l">
              <a:buFont typeface="Arial" panose="020B0604020202020204" pitchFamily="34" charset="0"/>
              <a:buChar char="•"/>
            </a:pPr>
            <a:r>
              <a:rPr lang="en-GB" sz="2000" dirty="0" smtClean="0">
                <a:solidFill>
                  <a:schemeClr val="tx1"/>
                </a:solidFill>
              </a:rPr>
              <a:t>Bad parking</a:t>
            </a:r>
          </a:p>
          <a:p>
            <a:pPr marL="342900" indent="-342900" algn="l">
              <a:buFont typeface="Arial" panose="020B0604020202020204" pitchFamily="34" charset="0"/>
              <a:buChar char="•"/>
            </a:pPr>
            <a:r>
              <a:rPr lang="en-GB" sz="2000" dirty="0" smtClean="0">
                <a:solidFill>
                  <a:schemeClr val="tx1"/>
                </a:solidFill>
              </a:rPr>
              <a:t>People crossing roads when they shouldn’t</a:t>
            </a:r>
          </a:p>
          <a:p>
            <a:pPr marL="342900" indent="-342900" algn="l">
              <a:buFont typeface="Arial" panose="020B0604020202020204" pitchFamily="34" charset="0"/>
              <a:buChar char="•"/>
            </a:pPr>
            <a:r>
              <a:rPr lang="en-GB" sz="2000" dirty="0">
                <a:solidFill>
                  <a:schemeClr val="tx1"/>
                </a:solidFill>
              </a:rPr>
              <a:t>Longer times to cross at timed crossings</a:t>
            </a:r>
          </a:p>
          <a:p>
            <a:pPr marL="342900" indent="-342900" algn="l">
              <a:buFont typeface="Arial" panose="020B0604020202020204" pitchFamily="34" charset="0"/>
              <a:buChar char="•"/>
            </a:pPr>
            <a:r>
              <a:rPr lang="en-GB" sz="2000" dirty="0">
                <a:solidFill>
                  <a:schemeClr val="tx1"/>
                </a:solidFill>
              </a:rPr>
              <a:t>Crowded </a:t>
            </a:r>
            <a:r>
              <a:rPr lang="en-GB" sz="2000" dirty="0" smtClean="0">
                <a:solidFill>
                  <a:schemeClr val="tx1"/>
                </a:solidFill>
              </a:rPr>
              <a:t>pavements (Wheelchairs </a:t>
            </a:r>
            <a:r>
              <a:rPr lang="en-GB" sz="2000" dirty="0">
                <a:solidFill>
                  <a:schemeClr val="tx1"/>
                </a:solidFill>
              </a:rPr>
              <a:t>in the </a:t>
            </a:r>
            <a:r>
              <a:rPr lang="en-GB" sz="2000" dirty="0" smtClean="0">
                <a:solidFill>
                  <a:schemeClr val="tx1"/>
                </a:solidFill>
              </a:rPr>
              <a:t>road)</a:t>
            </a:r>
          </a:p>
          <a:p>
            <a:pPr marL="342900" indent="-342900" algn="l">
              <a:buFont typeface="Arial" panose="020B0604020202020204" pitchFamily="34" charset="0"/>
              <a:buChar char="•"/>
            </a:pPr>
            <a:r>
              <a:rPr lang="en-GB" sz="2000" dirty="0" smtClean="0">
                <a:solidFill>
                  <a:schemeClr val="tx1"/>
                </a:solidFill>
              </a:rPr>
              <a:t>Bikes going on pavements and going through red lights </a:t>
            </a:r>
          </a:p>
          <a:p>
            <a:pPr marL="342900" indent="-342900" algn="l">
              <a:buFont typeface="Arial" panose="020B0604020202020204" pitchFamily="34" charset="0"/>
              <a:buChar char="•"/>
            </a:pPr>
            <a:r>
              <a:rPr lang="en-GB" sz="2000" dirty="0" smtClean="0">
                <a:solidFill>
                  <a:schemeClr val="tx1"/>
                </a:solidFill>
              </a:rPr>
              <a:t>Narrow roads that should be one way</a:t>
            </a:r>
          </a:p>
          <a:p>
            <a:pPr algn="l"/>
            <a:endParaRPr lang="en-GB" sz="2000" dirty="0" smtClean="0"/>
          </a:p>
          <a:p>
            <a:pPr algn="l"/>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221508"/>
            <a:ext cx="1509684" cy="1368152"/>
          </a:xfrm>
          <a:prstGeom prst="rect">
            <a:avLst/>
          </a:prstGeom>
        </p:spPr>
      </p:pic>
      <p:sp>
        <p:nvSpPr>
          <p:cNvPr id="2" name="Rectangle 1"/>
          <p:cNvSpPr/>
          <p:nvPr/>
        </p:nvSpPr>
        <p:spPr>
          <a:xfrm>
            <a:off x="395536" y="147990"/>
            <a:ext cx="296876" cy="369332"/>
          </a:xfrm>
          <a:prstGeom prst="rect">
            <a:avLst/>
          </a:prstGeom>
        </p:spPr>
        <p:txBody>
          <a:bodyPr wrap="none">
            <a:spAutoFit/>
          </a:bodyPr>
          <a:lstStyle/>
          <a:p>
            <a:r>
              <a:rPr lang="en-GB" dirty="0" smtClean="0"/>
              <a:t>Z</a:t>
            </a:r>
            <a:endParaRPr lang="en-GB" dirty="0"/>
          </a:p>
        </p:txBody>
      </p:sp>
      <p:pic>
        <p:nvPicPr>
          <p:cNvPr id="4098" name="Picture 2" descr="T:\2015-16 Class Bits\school council\traffic photos\IMG_70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72" r="10000" b="23371"/>
          <a:stretch/>
        </p:blipFill>
        <p:spPr bwMode="auto">
          <a:xfrm>
            <a:off x="395536" y="905584"/>
            <a:ext cx="3490635" cy="216337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T:\2015-16 Class Bits\school council\traffic photos\IMG_70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40" t="37386" r="22525" b="22462"/>
          <a:stretch/>
        </p:blipFill>
        <p:spPr bwMode="auto">
          <a:xfrm>
            <a:off x="4067944" y="1628800"/>
            <a:ext cx="3754199"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05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16832"/>
            <a:ext cx="6400800" cy="3960440"/>
          </a:xfrm>
          <a:solidFill>
            <a:schemeClr val="bg2">
              <a:lumMod val="90000"/>
            </a:schemeClr>
          </a:solidFill>
          <a:ln w="76200">
            <a:solidFill>
              <a:schemeClr val="tx1"/>
            </a:solidFill>
          </a:ln>
        </p:spPr>
        <p:txBody>
          <a:bodyPr>
            <a:normAutofit lnSpcReduction="10000"/>
          </a:bodyPr>
          <a:lstStyle/>
          <a:p>
            <a:r>
              <a:rPr lang="en-GB" dirty="0" smtClean="0">
                <a:solidFill>
                  <a:schemeClr val="tx1"/>
                </a:solidFill>
              </a:rPr>
              <a:t>Bad Parking</a:t>
            </a:r>
          </a:p>
          <a:p>
            <a:r>
              <a:rPr lang="en-GB" dirty="0" smtClean="0">
                <a:solidFill>
                  <a:schemeClr val="tx1"/>
                </a:solidFill>
              </a:rPr>
              <a:t>Due to narrow pavements, when a car parks badly the pedestrians have to walk on the road. </a:t>
            </a:r>
          </a:p>
          <a:p>
            <a:r>
              <a:rPr lang="en-GB" dirty="0" smtClean="0">
                <a:solidFill>
                  <a:schemeClr val="tx1"/>
                </a:solidFill>
              </a:rPr>
              <a:t>We suggest more traffic wardens around schools and elsewhere looking out for this particular  problem.</a:t>
            </a:r>
          </a:p>
          <a:p>
            <a:endParaRPr lang="en-GB"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889" y="332656"/>
            <a:ext cx="1509684" cy="1368152"/>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93" r="24696"/>
          <a:stretch/>
        </p:blipFill>
        <p:spPr bwMode="auto">
          <a:xfrm>
            <a:off x="251520" y="270311"/>
            <a:ext cx="186574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55776" y="85645"/>
            <a:ext cx="308098" cy="369332"/>
          </a:xfrm>
          <a:prstGeom prst="rect">
            <a:avLst/>
          </a:prstGeom>
        </p:spPr>
        <p:txBody>
          <a:bodyPr wrap="none">
            <a:spAutoFit/>
          </a:bodyPr>
          <a:lstStyle/>
          <a:p>
            <a:r>
              <a:rPr lang="en-GB" dirty="0" smtClean="0"/>
              <a:t>C</a:t>
            </a:r>
            <a:endParaRPr lang="en-GB" dirty="0"/>
          </a:p>
        </p:txBody>
      </p:sp>
    </p:spTree>
    <p:extLst>
      <p:ext uri="{BB962C8B-B14F-4D97-AF65-F5344CB8AC3E}">
        <p14:creationId xmlns:p14="http://schemas.microsoft.com/office/powerpoint/2010/main" val="374223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2132856"/>
            <a:ext cx="6400800" cy="3960440"/>
          </a:xfrm>
          <a:solidFill>
            <a:schemeClr val="bg2">
              <a:lumMod val="90000"/>
            </a:schemeClr>
          </a:solidFill>
          <a:ln w="76200">
            <a:solidFill>
              <a:schemeClr val="tx1"/>
            </a:solidFill>
          </a:ln>
        </p:spPr>
        <p:txBody>
          <a:bodyPr/>
          <a:lstStyle/>
          <a:p>
            <a:r>
              <a:rPr lang="en-GB" u="sng" dirty="0" smtClean="0">
                <a:solidFill>
                  <a:schemeClr val="tx1"/>
                </a:solidFill>
              </a:rPr>
              <a:t>People crossing roads where they shouldn’t .</a:t>
            </a:r>
          </a:p>
          <a:p>
            <a:r>
              <a:rPr lang="en-GB" dirty="0" smtClean="0">
                <a:solidFill>
                  <a:schemeClr val="tx1"/>
                </a:solidFill>
              </a:rPr>
              <a:t>This can cause accidents, serious injury and EVEN death.</a:t>
            </a:r>
          </a:p>
          <a:p>
            <a:r>
              <a:rPr lang="en-GB" dirty="0" smtClean="0">
                <a:solidFill>
                  <a:schemeClr val="tx1"/>
                </a:solidFill>
              </a:rPr>
              <a:t>Perhaps Camden needs more zebra or pelican crossings.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889" y="332656"/>
            <a:ext cx="1509684" cy="1368152"/>
          </a:xfrm>
          <a:prstGeom prst="rect">
            <a:avLst/>
          </a:prstGeom>
        </p:spPr>
      </p:pic>
      <p:sp>
        <p:nvSpPr>
          <p:cNvPr id="2" name="Rectangle 1"/>
          <p:cNvSpPr/>
          <p:nvPr/>
        </p:nvSpPr>
        <p:spPr>
          <a:xfrm>
            <a:off x="323528" y="260648"/>
            <a:ext cx="296876" cy="369332"/>
          </a:xfrm>
          <a:prstGeom prst="rect">
            <a:avLst/>
          </a:prstGeom>
        </p:spPr>
        <p:txBody>
          <a:bodyPr wrap="none">
            <a:spAutoFit/>
          </a:bodyPr>
          <a:lstStyle/>
          <a:p>
            <a:r>
              <a:rPr lang="en-GB" dirty="0"/>
              <a:t>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30907"/>
            <a:ext cx="3433763"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556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3312" y="1916832"/>
            <a:ext cx="6400800" cy="3960440"/>
          </a:xfrm>
          <a:solidFill>
            <a:schemeClr val="bg2">
              <a:lumMod val="90000"/>
            </a:schemeClr>
          </a:solidFill>
          <a:ln w="76200">
            <a:solidFill>
              <a:schemeClr val="tx1"/>
            </a:solidFill>
          </a:ln>
        </p:spPr>
        <p:txBody>
          <a:bodyPr>
            <a:normAutofit fontScale="92500" lnSpcReduction="20000"/>
          </a:bodyPr>
          <a:lstStyle/>
          <a:p>
            <a:r>
              <a:rPr lang="en-GB" u="sng" dirty="0" smtClean="0">
                <a:solidFill>
                  <a:schemeClr val="tx1"/>
                </a:solidFill>
              </a:rPr>
              <a:t>Longer times to Cross at Crossings</a:t>
            </a:r>
          </a:p>
          <a:p>
            <a:endParaRPr lang="en-GB" dirty="0">
              <a:solidFill>
                <a:schemeClr val="tx1"/>
              </a:solidFill>
            </a:endParaRPr>
          </a:p>
          <a:p>
            <a:r>
              <a:rPr lang="en-GB" dirty="0" smtClean="0">
                <a:solidFill>
                  <a:schemeClr val="tx1"/>
                </a:solidFill>
              </a:rPr>
              <a:t>Sometimes when the crossings are counting down people run just as the cars are starting to move.</a:t>
            </a:r>
          </a:p>
          <a:p>
            <a:r>
              <a:rPr lang="en-GB" dirty="0" smtClean="0">
                <a:solidFill>
                  <a:schemeClr val="tx1"/>
                </a:solidFill>
              </a:rPr>
              <a:t>The elderly and parents with very young children need longer to cross.</a:t>
            </a:r>
          </a:p>
          <a:p>
            <a:r>
              <a:rPr lang="en-GB" dirty="0" smtClean="0">
                <a:solidFill>
                  <a:schemeClr val="tx1"/>
                </a:solidFill>
              </a:rPr>
              <a:t>Could Camden lengthen the timed crossings near  schools?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889" y="332656"/>
            <a:ext cx="1509684" cy="1368152"/>
          </a:xfrm>
          <a:prstGeom prst="rect">
            <a:avLst/>
          </a:prstGeom>
        </p:spPr>
      </p:pic>
      <p:sp>
        <p:nvSpPr>
          <p:cNvPr id="2" name="Rectangle 1"/>
          <p:cNvSpPr/>
          <p:nvPr/>
        </p:nvSpPr>
        <p:spPr>
          <a:xfrm>
            <a:off x="395536" y="147990"/>
            <a:ext cx="303288" cy="369332"/>
          </a:xfrm>
          <a:prstGeom prst="rect">
            <a:avLst/>
          </a:prstGeom>
        </p:spPr>
        <p:txBody>
          <a:bodyPr wrap="none">
            <a:spAutoFit/>
          </a:bodyPr>
          <a:lstStyle/>
          <a:p>
            <a:r>
              <a:rPr lang="en-GB" dirty="0" smtClean="0"/>
              <a:t>P</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634" y="4356931"/>
            <a:ext cx="166488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32656"/>
            <a:ext cx="2016224" cy="134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051" y="1988840"/>
            <a:ext cx="1448049" cy="22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945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16832"/>
            <a:ext cx="6400800" cy="3960440"/>
          </a:xfrm>
          <a:solidFill>
            <a:schemeClr val="bg2">
              <a:lumMod val="90000"/>
            </a:schemeClr>
          </a:solidFill>
          <a:ln w="76200">
            <a:solidFill>
              <a:schemeClr val="tx1"/>
            </a:solidFill>
          </a:ln>
        </p:spPr>
        <p:txBody>
          <a:bodyPr>
            <a:normAutofit fontScale="92500"/>
          </a:bodyPr>
          <a:lstStyle/>
          <a:p>
            <a:r>
              <a:rPr lang="en-GB" u="sng" dirty="0" smtClean="0">
                <a:solidFill>
                  <a:schemeClr val="tx1"/>
                </a:solidFill>
              </a:rPr>
              <a:t>Crowded Pavements.</a:t>
            </a:r>
          </a:p>
          <a:p>
            <a:r>
              <a:rPr lang="en-GB" dirty="0" smtClean="0">
                <a:solidFill>
                  <a:schemeClr val="tx1"/>
                </a:solidFill>
              </a:rPr>
              <a:t>There are many reasons for crowded pavements, tourists ,queuing, sales and especially outside schools before 9 am.</a:t>
            </a:r>
          </a:p>
          <a:p>
            <a:r>
              <a:rPr lang="en-GB" dirty="0" smtClean="0">
                <a:solidFill>
                  <a:schemeClr val="tx1"/>
                </a:solidFill>
              </a:rPr>
              <a:t>We have asked for the pavement outside our school to be widened to stop any possible accidents. </a:t>
            </a:r>
            <a:r>
              <a:rPr lang="en-GB" dirty="0">
                <a:solidFill>
                  <a:schemeClr val="tx1"/>
                </a:solidFill>
              </a:rPr>
              <a:t> </a:t>
            </a:r>
            <a:r>
              <a:rPr lang="en-GB" dirty="0" smtClean="0">
                <a:solidFill>
                  <a:schemeClr val="tx1"/>
                </a:solidFill>
              </a:rPr>
              <a:t>Can Camden do this for </a:t>
            </a:r>
            <a:r>
              <a:rPr lang="en-GB" b="1" dirty="0" smtClean="0">
                <a:solidFill>
                  <a:schemeClr val="tx1"/>
                </a:solidFill>
              </a:rPr>
              <a:t>all </a:t>
            </a:r>
            <a:r>
              <a:rPr lang="en-GB" dirty="0" smtClean="0">
                <a:solidFill>
                  <a:schemeClr val="tx1"/>
                </a:solidFill>
              </a:rPr>
              <a:t>schools?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889" y="332656"/>
            <a:ext cx="1509684" cy="1368152"/>
          </a:xfrm>
          <a:prstGeom prst="rect">
            <a:avLst/>
          </a:prstGeom>
        </p:spPr>
      </p:pic>
      <p:sp>
        <p:nvSpPr>
          <p:cNvPr id="2" name="Rectangle 1"/>
          <p:cNvSpPr/>
          <p:nvPr/>
        </p:nvSpPr>
        <p:spPr>
          <a:xfrm>
            <a:off x="251520" y="147990"/>
            <a:ext cx="296876" cy="369332"/>
          </a:xfrm>
          <a:prstGeom prst="rect">
            <a:avLst/>
          </a:prstGeom>
        </p:spPr>
        <p:txBody>
          <a:bodyPr wrap="none">
            <a:spAutoFit/>
          </a:bodyPr>
          <a:lstStyle/>
          <a:p>
            <a:r>
              <a:rPr lang="en-GB" dirty="0" smtClean="0"/>
              <a:t>Z</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6085"/>
            <a:ext cx="1805304" cy="128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32656"/>
            <a:ext cx="1872208" cy="139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34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1916832"/>
            <a:ext cx="6400800" cy="3960440"/>
          </a:xfrm>
          <a:solidFill>
            <a:schemeClr val="bg2">
              <a:lumMod val="90000"/>
            </a:schemeClr>
          </a:solidFill>
          <a:ln w="76200">
            <a:solidFill>
              <a:schemeClr val="tx1"/>
            </a:solidFill>
          </a:ln>
        </p:spPr>
        <p:txBody>
          <a:bodyPr>
            <a:normAutofit/>
          </a:bodyPr>
          <a:lstStyle/>
          <a:p>
            <a:r>
              <a:rPr lang="en-GB" u="sng" dirty="0">
                <a:solidFill>
                  <a:schemeClr val="tx1"/>
                </a:solidFill>
              </a:rPr>
              <a:t>Bikes going on pavements and going through red lights </a:t>
            </a:r>
            <a:endParaRPr lang="en-GB" u="sng" dirty="0" smtClean="0">
              <a:solidFill>
                <a:schemeClr val="tx1"/>
              </a:solidFill>
            </a:endParaRPr>
          </a:p>
          <a:p>
            <a:r>
              <a:rPr lang="en-GB" dirty="0" smtClean="0">
                <a:solidFill>
                  <a:schemeClr val="tx1"/>
                </a:solidFill>
              </a:rPr>
              <a:t>This problem can cause crashes or  pedestrians being forced suddenly onto the road and into traffic.</a:t>
            </a:r>
          </a:p>
          <a:p>
            <a:r>
              <a:rPr lang="en-GB" i="1" dirty="0" smtClean="0">
                <a:solidFill>
                  <a:schemeClr val="tx1"/>
                </a:solidFill>
              </a:rPr>
              <a:t>Everybody</a:t>
            </a:r>
            <a:r>
              <a:rPr lang="en-GB" dirty="0" smtClean="0">
                <a:solidFill>
                  <a:schemeClr val="tx1"/>
                </a:solidFill>
              </a:rPr>
              <a:t> knows this is incredibly dangerous and a risk to public safety.</a:t>
            </a:r>
            <a:endParaRPr lang="en-GB" dirty="0">
              <a:solidFill>
                <a:schemeClr val="tx1"/>
              </a:solidFill>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889" y="332656"/>
            <a:ext cx="1509684" cy="1368152"/>
          </a:xfrm>
          <a:prstGeom prst="rect">
            <a:avLst/>
          </a:prstGeom>
        </p:spPr>
      </p:pic>
      <p:sp>
        <p:nvSpPr>
          <p:cNvPr id="2" name="Rectangle 1"/>
          <p:cNvSpPr/>
          <p:nvPr/>
        </p:nvSpPr>
        <p:spPr>
          <a:xfrm>
            <a:off x="179512" y="332656"/>
            <a:ext cx="308098" cy="369332"/>
          </a:xfrm>
          <a:prstGeom prst="rect">
            <a:avLst/>
          </a:prstGeom>
        </p:spPr>
        <p:txBody>
          <a:bodyPr wrap="none">
            <a:spAutoFit/>
          </a:bodyPr>
          <a:lstStyle/>
          <a:p>
            <a:r>
              <a:rPr lang="en-GB" dirty="0" smtClean="0"/>
              <a:t>C</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32656"/>
            <a:ext cx="2016224" cy="150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661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20888"/>
            <a:ext cx="6400800" cy="3960440"/>
          </a:xfrm>
          <a:solidFill>
            <a:schemeClr val="bg2">
              <a:lumMod val="90000"/>
            </a:schemeClr>
          </a:solidFill>
          <a:ln w="76200">
            <a:solidFill>
              <a:schemeClr val="tx1"/>
            </a:solidFill>
          </a:ln>
        </p:spPr>
        <p:txBody>
          <a:bodyPr>
            <a:normAutofit fontScale="92500"/>
          </a:bodyPr>
          <a:lstStyle/>
          <a:p>
            <a:r>
              <a:rPr lang="en-GB" u="sng" dirty="0" smtClean="0">
                <a:solidFill>
                  <a:schemeClr val="tx1"/>
                </a:solidFill>
              </a:rPr>
              <a:t>Narrow Roads that should be one way.</a:t>
            </a:r>
          </a:p>
          <a:p>
            <a:pPr algn="l"/>
            <a:r>
              <a:rPr lang="en-GB" dirty="0" smtClean="0">
                <a:solidFill>
                  <a:schemeClr val="tx1"/>
                </a:solidFill>
              </a:rPr>
              <a:t>This means that to get past they will either have to go up on the pavement or one car will have to reverse. In front of our school, this has even caused road rage, with adults behaving  VERY badly (in front </a:t>
            </a:r>
            <a:r>
              <a:rPr lang="en-GB" dirty="0">
                <a:solidFill>
                  <a:schemeClr val="tx1"/>
                </a:solidFill>
              </a:rPr>
              <a:t>of children</a:t>
            </a:r>
            <a:r>
              <a:rPr lang="en-GB" dirty="0" smtClean="0">
                <a:solidFill>
                  <a:schemeClr val="tx1"/>
                </a:solidFill>
              </a:rPr>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889" y="332656"/>
            <a:ext cx="1509684" cy="1368152"/>
          </a:xfrm>
          <a:prstGeom prst="rect">
            <a:avLst/>
          </a:prstGeom>
        </p:spPr>
      </p:pic>
      <p:sp>
        <p:nvSpPr>
          <p:cNvPr id="2" name="Rectangle 1"/>
          <p:cNvSpPr/>
          <p:nvPr/>
        </p:nvSpPr>
        <p:spPr>
          <a:xfrm>
            <a:off x="4423562" y="3244334"/>
            <a:ext cx="296876" cy="369332"/>
          </a:xfrm>
          <a:prstGeom prst="rect">
            <a:avLst/>
          </a:prstGeom>
        </p:spPr>
        <p:txBody>
          <a:bodyPr wrap="none">
            <a:spAutoFit/>
          </a:bodyPr>
          <a:lstStyle/>
          <a:p>
            <a:r>
              <a:rPr lang="en-GB" dirty="0"/>
              <a:t>T</a:t>
            </a:r>
          </a:p>
        </p:txBody>
      </p:sp>
      <p:sp>
        <p:nvSpPr>
          <p:cNvPr id="5" name="Rectangle 4"/>
          <p:cNvSpPr/>
          <p:nvPr/>
        </p:nvSpPr>
        <p:spPr>
          <a:xfrm>
            <a:off x="323528" y="260648"/>
            <a:ext cx="296876" cy="369332"/>
          </a:xfrm>
          <a:prstGeom prst="rect">
            <a:avLst/>
          </a:prstGeom>
        </p:spPr>
        <p:txBody>
          <a:bodyPr wrap="none">
            <a:spAutoFit/>
          </a:bodyPr>
          <a:lstStyle/>
          <a:p>
            <a:r>
              <a:rPr lang="en-GB" dirty="0"/>
              <a:t>T</a:t>
            </a:r>
          </a:p>
        </p:txBody>
      </p:sp>
      <p:pic>
        <p:nvPicPr>
          <p:cNvPr id="3074" name="Picture 2" descr="T:\2015-16 Class Bits\school council\traffic photos\IMG_704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3" t="32992" r="20211" b="23523"/>
          <a:stretch/>
        </p:blipFill>
        <p:spPr bwMode="auto">
          <a:xfrm>
            <a:off x="2051720" y="249319"/>
            <a:ext cx="4392488" cy="197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969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482</Words>
  <Application>Microsoft Office PowerPoint</Application>
  <PresentationFormat>On-screen Show (4:3)</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Brecknock Primary School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Camden LEA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Brecknock Primary School 2016</dc:title>
  <dc:creator>Tiggy Michell</dc:creator>
  <cp:lastModifiedBy>Tiggy Michell</cp:lastModifiedBy>
  <cp:revision>14</cp:revision>
  <cp:lastPrinted>2016-02-24T14:03:35Z</cp:lastPrinted>
  <dcterms:created xsi:type="dcterms:W3CDTF">2016-02-22T12:28:17Z</dcterms:created>
  <dcterms:modified xsi:type="dcterms:W3CDTF">2016-02-24T14:38:54Z</dcterms:modified>
</cp:coreProperties>
</file>